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8" r:id="rId4"/>
    <p:sldId id="291" r:id="rId5"/>
    <p:sldId id="273" r:id="rId6"/>
    <p:sldId id="275" r:id="rId7"/>
    <p:sldId id="274" r:id="rId8"/>
    <p:sldId id="290" r:id="rId9"/>
    <p:sldId id="294" r:id="rId10"/>
    <p:sldId id="289" r:id="rId11"/>
    <p:sldId id="277" r:id="rId12"/>
    <p:sldId id="282" r:id="rId13"/>
    <p:sldId id="278" r:id="rId14"/>
    <p:sldId id="281" r:id="rId15"/>
    <p:sldId id="279" r:id="rId16"/>
    <p:sldId id="283" r:id="rId17"/>
    <p:sldId id="292" r:id="rId18"/>
    <p:sldId id="295" r:id="rId19"/>
    <p:sldId id="285" r:id="rId20"/>
    <p:sldId id="286" r:id="rId21"/>
    <p:sldId id="287" r:id="rId22"/>
    <p:sldId id="270" r:id="rId23"/>
    <p:sldId id="29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1" autoAdjust="0"/>
  </p:normalViewPr>
  <p:slideViewPr>
    <p:cSldViewPr snapToGrid="0" snapToObjects="1">
      <p:cViewPr varScale="1">
        <p:scale>
          <a:sx n="96" d="100"/>
          <a:sy n="96" d="100"/>
        </p:scale>
        <p:origin x="-936" y="-104"/>
      </p:cViewPr>
      <p:guideLst>
        <p:guide orient="horz" pos="2160"/>
        <p:guide pos="2880"/>
      </p:guideLst>
    </p:cSldViewPr>
  </p:slideViewPr>
  <p:outlineViewPr>
    <p:cViewPr>
      <p:scale>
        <a:sx n="45" d="100"/>
        <a:sy n="45" d="100"/>
      </p:scale>
      <p:origin x="0" y="10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DDF7E-DE2B-1A4F-8305-B64BB7E28F9D}" type="datetimeFigureOut">
              <a:t>11/29/15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DA62C-436E-094D-8374-D449BD9E313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9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DA62C-436E-094D-8374-D449BD9E313C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8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DA62C-436E-094D-8374-D449BD9E313C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CF01-A521-3E43-BB9C-425A143AE706}" type="datetimeFigureOut"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BA3E-F9A0-1D43-A5E4-84EFC619F6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5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CF01-A521-3E43-BB9C-425A143AE706}" type="datetimeFigureOut"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BA3E-F9A0-1D43-A5E4-84EFC619F6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CF01-A521-3E43-BB9C-425A143AE706}" type="datetimeFigureOut"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BA3E-F9A0-1D43-A5E4-84EFC619F6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2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CF01-A521-3E43-BB9C-425A143AE706}" type="datetimeFigureOut"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BA3E-F9A0-1D43-A5E4-84EFC619F6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3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CF01-A521-3E43-BB9C-425A143AE706}" type="datetimeFigureOut"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BA3E-F9A0-1D43-A5E4-84EFC619F6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3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CF01-A521-3E43-BB9C-425A143AE706}" type="datetimeFigureOut">
              <a:t>11/24/15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BA3E-F9A0-1D43-A5E4-84EFC619F6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3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CF01-A521-3E43-BB9C-425A143AE706}" type="datetimeFigureOut">
              <a:t>11/24/15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BA3E-F9A0-1D43-A5E4-84EFC619F6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3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CF01-A521-3E43-BB9C-425A143AE706}" type="datetimeFigureOut">
              <a:t>11/24/15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BA3E-F9A0-1D43-A5E4-84EFC619F6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0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CF01-A521-3E43-BB9C-425A143AE706}" type="datetimeFigureOut">
              <a:t>11/24/15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BA3E-F9A0-1D43-A5E4-84EFC619F6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6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CF01-A521-3E43-BB9C-425A143AE706}" type="datetimeFigureOut">
              <a:t>11/24/15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BA3E-F9A0-1D43-A5E4-84EFC619F6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1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CF01-A521-3E43-BB9C-425A143AE706}" type="datetimeFigureOut">
              <a:t>11/24/15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BA3E-F9A0-1D43-A5E4-84EFC619F6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CF01-A521-3E43-BB9C-425A143AE706}" type="datetimeFigureOut"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5BA3E-F9A0-1D43-A5E4-84EFC619F6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3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enome.ucsc.edu/training/" TargetMode="External"/><Relationship Id="rId4" Type="http://schemas.openxmlformats.org/officeDocument/2006/relationships/image" Target="../media/image23.tiff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genome@soe.ucsc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inyurl.com/gtexUcsc" TargetMode="Externa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203" y="960813"/>
            <a:ext cx="8743626" cy="1470025"/>
          </a:xfrm>
        </p:spPr>
        <p:txBody>
          <a:bodyPr>
            <a:noAutofit/>
          </a:bodyPr>
          <a:lstStyle/>
          <a:p>
            <a:r>
              <a:rPr lang="en-US" b="1"/>
              <a:t>GTEx in the UCSC Genome Browser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592" y="3621603"/>
            <a:ext cx="7822006" cy="2927149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i="1">
                <a:solidFill>
                  <a:schemeClr val="tx2"/>
                </a:solidFill>
              </a:rPr>
              <a:t>Kate Rosenbloom</a:t>
            </a:r>
          </a:p>
          <a:p>
            <a:pPr algn="l"/>
            <a:r>
              <a:rPr lang="en-US" sz="2800" i="1">
                <a:solidFill>
                  <a:schemeClr val="tx2"/>
                </a:solidFill>
              </a:rPr>
              <a:t>UCSC Genome Browser Group</a:t>
            </a:r>
          </a:p>
          <a:p>
            <a:pPr algn="l"/>
            <a:endParaRPr lang="en-US" sz="2800" i="1">
              <a:solidFill>
                <a:schemeClr val="tx2"/>
              </a:solidFill>
            </a:endParaRPr>
          </a:p>
          <a:p>
            <a:pPr algn="l"/>
            <a:endParaRPr lang="en-US" sz="2800" i="1">
              <a:solidFill>
                <a:schemeClr val="tx2"/>
              </a:solidFill>
            </a:endParaRPr>
          </a:p>
          <a:p>
            <a:pPr algn="l"/>
            <a:endParaRPr lang="en-US" sz="2800" i="1">
              <a:solidFill>
                <a:schemeClr val="tx2"/>
              </a:solidFill>
            </a:endParaRPr>
          </a:p>
          <a:p>
            <a:pPr algn="l"/>
            <a:r>
              <a:rPr lang="en-US" sz="2800" i="1">
                <a:solidFill>
                  <a:schemeClr val="tx2"/>
                </a:solidFill>
              </a:rPr>
              <a:t>December 2015</a:t>
            </a:r>
          </a:p>
        </p:txBody>
      </p:sp>
      <p:pic>
        <p:nvPicPr>
          <p:cNvPr id="5" name="Picture 4" descr="GenomicsInstituteOFFICIAL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2" y="4832279"/>
            <a:ext cx="3543978" cy="689789"/>
          </a:xfrm>
          <a:prstGeom prst="rect">
            <a:avLst/>
          </a:prstGeom>
          <a:ln w="25400"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282" y="2679014"/>
            <a:ext cx="2843054" cy="28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3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84"/>
            <a:ext cx="8229600" cy="1143000"/>
          </a:xfrm>
        </p:spPr>
        <p:txBody>
          <a:bodyPr/>
          <a:lstStyle/>
          <a:p>
            <a:r>
              <a:rPr lang="en-US"/>
              <a:t>Tissue selection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78" y="1372605"/>
            <a:ext cx="8833537" cy="41293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4861" y="5747193"/>
            <a:ext cx="9136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Track configuration supports user choice of tissues to display</a:t>
            </a:r>
          </a:p>
        </p:txBody>
      </p:sp>
    </p:spTree>
    <p:extLst>
      <p:ext uri="{BB962C8B-B14F-4D97-AF65-F5344CB8AC3E}">
        <p14:creationId xmlns:p14="http://schemas.microsoft.com/office/powerpoint/2010/main" val="292240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6676"/>
            <a:ext cx="8229600" cy="1143000"/>
          </a:xfrm>
        </p:spPr>
        <p:txBody>
          <a:bodyPr/>
          <a:lstStyle/>
          <a:p>
            <a:r>
              <a:rPr lang="en-US"/>
              <a:t>Tissue selection, cont.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02" y="846420"/>
            <a:ext cx="8815937" cy="55384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02302" y="6380004"/>
            <a:ext cx="615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Alternative configuration panel, with tissues grouped by system</a:t>
            </a:r>
          </a:p>
        </p:txBody>
      </p:sp>
    </p:spTree>
    <p:extLst>
      <p:ext uri="{BB962C8B-B14F-4D97-AF65-F5344CB8AC3E}">
        <p14:creationId xmlns:p14="http://schemas.microsoft.com/office/powerpoint/2010/main" val="2413354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Comparisons</a:t>
            </a:r>
          </a:p>
        </p:txBody>
      </p:sp>
      <p:pic>
        <p:nvPicPr>
          <p:cNvPr id="4" name="Picture 3" descr="hgt_hgwdev_kate_7aef_c756b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7" y="1640495"/>
            <a:ext cx="8797276" cy="39424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19497" y="5887263"/>
            <a:ext cx="786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Gender expression differences graph.  The tissue filter was applied here to exclude</a:t>
            </a:r>
          </a:p>
          <a:p>
            <a:r>
              <a:rPr lang="en-US"/>
              <a:t>gender-specific tissues.</a:t>
            </a:r>
          </a:p>
        </p:txBody>
      </p:sp>
    </p:spTree>
    <p:extLst>
      <p:ext uri="{BB962C8B-B14F-4D97-AF65-F5344CB8AC3E}">
        <p14:creationId xmlns:p14="http://schemas.microsoft.com/office/powerpoint/2010/main" val="263374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Track description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5470"/>
            <a:ext cx="9144000" cy="62381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605957" y="0"/>
            <a:ext cx="3031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Track Description Page</a:t>
            </a:r>
          </a:p>
        </p:txBody>
      </p:sp>
    </p:spTree>
    <p:extLst>
      <p:ext uri="{BB962C8B-B14F-4D97-AF65-F5344CB8AC3E}">
        <p14:creationId xmlns:p14="http://schemas.microsoft.com/office/powerpoint/2010/main" val="3003317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110"/>
            <a:ext cx="8229600" cy="1143000"/>
          </a:xfrm>
        </p:spPr>
        <p:txBody>
          <a:bodyPr/>
          <a:lstStyle/>
          <a:p>
            <a:r>
              <a:rPr lang="en-US"/>
              <a:t>Linkouts to GTEx portal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575" y="3100205"/>
            <a:ext cx="5445064" cy="3757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06" y="1272110"/>
            <a:ext cx="5519886" cy="651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06" y="1923991"/>
            <a:ext cx="5482266" cy="10306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5172" y="2479643"/>
            <a:ext cx="3403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UCSC/GENCODE genes detail page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282" y="3433721"/>
            <a:ext cx="344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GTEx gene expression details page</a:t>
            </a:r>
          </a:p>
        </p:txBody>
      </p:sp>
    </p:spTree>
    <p:extLst>
      <p:ext uri="{BB962C8B-B14F-4D97-AF65-F5344CB8AC3E}">
        <p14:creationId xmlns:p14="http://schemas.microsoft.com/office/powerpoint/2010/main" val="1600937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/>
              <a:t>Under the covers:</a:t>
            </a:r>
            <a:r>
              <a:rPr lang="en-US" baseline="0"/>
              <a:t> </a:t>
            </a:r>
            <a:br>
              <a:rPr lang="en-US" baseline="0"/>
            </a:br>
            <a:r>
              <a:rPr lang="en-US" baseline="0"/>
              <a:t>			GTEx </a:t>
            </a:r>
            <a:r>
              <a:rPr lang="en-US"/>
              <a:t>Database tables</a:t>
            </a:r>
            <a:r>
              <a:rPr lang="en-US" baseline="0"/>
              <a:t>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7566"/>
            <a:ext cx="9144000" cy="3253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564" y="5516828"/>
            <a:ext cx="8879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Related tables:</a:t>
            </a:r>
          </a:p>
          <a:p>
            <a:r>
              <a:rPr lang="en-US"/>
              <a:t>	Data:  gtexSampleData (RPKM scores for each gene by sample)</a:t>
            </a:r>
          </a:p>
          <a:p>
            <a:r>
              <a:rPr lang="en-US"/>
              <a:t>	Metadata: gtexTissue, gtexSample, gtexDonor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4564" y="4751429"/>
            <a:ext cx="8639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Primary table for GTEx Gene Expression track.  This is a summary table of tissue medians</a:t>
            </a:r>
          </a:p>
          <a:p>
            <a:r>
              <a:rPr lang="en-US"/>
              <a:t>Per gene, anchored to the genomic location of the GTEx union transcript for the gene.</a:t>
            </a:r>
          </a:p>
        </p:txBody>
      </p:sp>
    </p:spTree>
    <p:extLst>
      <p:ext uri="{BB962C8B-B14F-4D97-AF65-F5344CB8AC3E}">
        <p14:creationId xmlns:p14="http://schemas.microsoft.com/office/powerpoint/2010/main" val="3130451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/>
              <a:t>Data mining &amp; analysis:  </a:t>
            </a:r>
            <a:br>
              <a:rPr lang="en-US"/>
            </a:br>
            <a:r>
              <a:rPr lang="en-US"/>
              <a:t>			UCSC public MySQL server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51" y="1719269"/>
            <a:ext cx="8770303" cy="350650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>
                <a:latin typeface="Courier"/>
                <a:cs typeface="Courier"/>
              </a:rPr>
              <a:t>$ mysql –user=genome –host=genome-mysql.cse.ucsc.edu –A \</a:t>
            </a:r>
          </a:p>
          <a:p>
            <a:pPr marL="0" indent="0">
              <a:buNone/>
            </a:pPr>
            <a:r>
              <a:rPr lang="en-US" sz="1900">
                <a:latin typeface="Courier"/>
                <a:cs typeface="Courier"/>
              </a:rPr>
              <a:t>	hgFixed -e ‘select sampleId, tissue, gender, age,\ 		deathClass, ischemicTime, autolysisScore, rin,\ 		collectionSites, batchId, isolationDate from \ 		   		gtexSample, gtexDonor where \ 	  	  				gtexSample.donor=gtexDonor.name' | \</a:t>
            </a:r>
          </a:p>
          <a:p>
            <a:pPr marL="0" indent="0">
              <a:buNone/>
            </a:pPr>
            <a:r>
              <a:rPr lang="en-US" sz="1900">
                <a:latin typeface="Courier"/>
                <a:cs typeface="Courier"/>
              </a:rPr>
              <a:t>		sed -e 's/ //' &gt; 	sampleDf.txt</a:t>
            </a:r>
          </a:p>
          <a:p>
            <a:pPr marL="0" indent="0">
              <a:buNone/>
            </a:pPr>
            <a:r>
              <a:rPr lang="en-US" sz="1900">
                <a:latin typeface="Courier"/>
                <a:cs typeface="Courier"/>
              </a:rPr>
              <a:t>$ R</a:t>
            </a:r>
          </a:p>
          <a:p>
            <a:pPr marL="0" indent="0">
              <a:buNone/>
            </a:pPr>
            <a:r>
              <a:rPr lang="en-US" sz="1900">
                <a:latin typeface="Courier"/>
                <a:cs typeface="Courier"/>
              </a:rPr>
              <a:t>&gt;sampleDf &lt;- read.table("sampleDf.txt", sep="\t", 			header=TRUE)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372404"/>
            <a:ext cx="8524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Example:  Query GTEx metadata tables to create an R dataframe</a:t>
            </a:r>
          </a:p>
        </p:txBody>
      </p:sp>
    </p:spTree>
    <p:extLst>
      <p:ext uri="{BB962C8B-B14F-4D97-AF65-F5344CB8AC3E}">
        <p14:creationId xmlns:p14="http://schemas.microsoft.com/office/powerpoint/2010/main" val="3109160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818" y="13815282"/>
            <a:ext cx="1801090" cy="1283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591" y="1235333"/>
            <a:ext cx="7093932" cy="56226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5623" y="474679"/>
            <a:ext cx="8229600" cy="400082"/>
          </a:xfrm>
        </p:spPr>
        <p:txBody>
          <a:bodyPr>
            <a:noAutofit/>
          </a:bodyPr>
          <a:lstStyle/>
          <a:p>
            <a:pPr algn="l"/>
            <a:r>
              <a:rPr lang="en-US" sz="3200"/>
              <a:t>Data mining &amp; analysis:  </a:t>
            </a:r>
            <a:br>
              <a:rPr lang="en-US" sz="3200"/>
            </a:br>
            <a:r>
              <a:rPr lang="en-US" sz="3200"/>
              <a:t>	   New tool for database queries/intersections</a:t>
            </a:r>
          </a:p>
        </p:txBody>
      </p:sp>
    </p:spTree>
    <p:extLst>
      <p:ext uri="{BB962C8B-B14F-4D97-AF65-F5344CB8AC3E}">
        <p14:creationId xmlns:p14="http://schemas.microsoft.com/office/powerpoint/2010/main" val="79321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Release GTEx gene expression tracks on hg19 and hg38 (V4, then V6)</a:t>
            </a:r>
          </a:p>
          <a:p>
            <a:r>
              <a:rPr lang="en-US"/>
              <a:t>Implement GTEx allele-specific expression track:</a:t>
            </a:r>
          </a:p>
          <a:p>
            <a:pPr lvl="1"/>
            <a:r>
              <a:rPr lang="en-US"/>
              <a:t>Display will be based on difference bar graph, as in gene expression track</a:t>
            </a:r>
          </a:p>
          <a:p>
            <a:pPr lvl="1"/>
            <a:r>
              <a:rPr lang="en-US"/>
              <a:t>Initial design will locate graph at eQTL SNP’s</a:t>
            </a:r>
          </a:p>
          <a:p>
            <a:pPr lvl="1"/>
            <a:r>
              <a:rPr lang="en-US"/>
              <a:t>Your input welcome!</a:t>
            </a:r>
          </a:p>
        </p:txBody>
      </p:sp>
    </p:spTree>
    <p:extLst>
      <p:ext uri="{BB962C8B-B14F-4D97-AF65-F5344CB8AC3E}">
        <p14:creationId xmlns:p14="http://schemas.microsoft.com/office/powerpoint/2010/main" val="572749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Gene sorter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Tree of cells visualization</a:t>
            </a:r>
          </a:p>
        </p:txBody>
      </p:sp>
      <p:pic>
        <p:nvPicPr>
          <p:cNvPr id="4" name="Picture 3" descr="Screen Shot 2015-11-25 at 11.09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22" y="4174004"/>
            <a:ext cx="4124678" cy="2579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06" y="2280598"/>
            <a:ext cx="5876632" cy="177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7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4638" y="-99504"/>
            <a:ext cx="8229600" cy="1143000"/>
          </a:xfrm>
        </p:spPr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43496"/>
            <a:ext cx="6308433" cy="47857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/>
              <a:t>Incorporate newer gene expression data sets and explore new ways of displaying tissue-specific gene expression in the browser.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Current tissue expression tracks: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  GNF Atlas 2 (2009)</a:t>
            </a:r>
          </a:p>
          <a:p>
            <a:pPr marL="0" indent="0">
              <a:buNone/>
            </a:pPr>
            <a:r>
              <a:rPr lang="en-US"/>
              <a:t>    ENCODE transcription signal (2008-2012)</a:t>
            </a:r>
          </a:p>
          <a:p>
            <a:pPr marL="0" indent="0">
              <a:buNone/>
            </a:pPr>
            <a:endParaRPr lang="en-US" b="0" i="0" smtClean="0">
              <a:latin typeface="Wingdings"/>
              <a:ea typeface="Wingdings"/>
              <a:cs typeface="Wingdings"/>
            </a:endParaRPr>
          </a:p>
          <a:p>
            <a:pPr marL="0" indent="0">
              <a:buNone/>
            </a:pPr>
            <a:r>
              <a:rPr lang="en-US" b="0" i="0" smtClean="0">
                <a:solidFill>
                  <a:srgbClr val="7F7F7F"/>
                </a:solidFill>
                <a:latin typeface="Wingdings"/>
                <a:ea typeface="Wingdings"/>
                <a:cs typeface="Wingdings"/>
              </a:rPr>
              <a:t></a:t>
            </a:r>
            <a:endParaRPr lang="en-US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/>
              <a:t>Browser supplement funding to integrate GTEx into the genome browser database and develop visualizations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138" y="805849"/>
            <a:ext cx="1756582" cy="50233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765632" y="5984509"/>
            <a:ext cx="2210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OXT:  Oxytocin precursor</a:t>
            </a:r>
          </a:p>
          <a:p>
            <a:r>
              <a:rPr lang="en-US" sz="1400"/>
              <a:t>Expression from GNF Atlas2</a:t>
            </a:r>
          </a:p>
        </p:txBody>
      </p:sp>
    </p:spTree>
    <p:extLst>
      <p:ext uri="{BB962C8B-B14F-4D97-AF65-F5344CB8AC3E}">
        <p14:creationId xmlns:p14="http://schemas.microsoft.com/office/powerpoint/2010/main" val="3353885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Community</a:t>
            </a:r>
            <a:r>
              <a:rPr lang="en-US" baseline="0"/>
              <a:t> data:  GTEx data hub 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4392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RNA-seq signal tracks for all samples</a:t>
            </a:r>
          </a:p>
          <a:p>
            <a:r>
              <a:rPr lang="en-US"/>
              <a:t>Exon-level expression</a:t>
            </a:r>
          </a:p>
          <a:p>
            <a:r>
              <a:rPr lang="en-US"/>
              <a:t>Transcript-level expression</a:t>
            </a:r>
          </a:p>
          <a:p>
            <a:r>
              <a:rPr lang="en-US"/>
              <a:t>Proteomics ?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-&gt; Can display on UCSC or Ensembl (and later, NCBI sequence viewer)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-&gt; Can view and intersect eQtl’s with regulatory data from ENCODE, Epigenomics Roadmap, etc.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-&gt; Can view and intersect with variant and medical annotations, comparative genomics</a:t>
            </a:r>
          </a:p>
        </p:txBody>
      </p:sp>
    </p:spTree>
    <p:extLst>
      <p:ext uri="{BB962C8B-B14F-4D97-AF65-F5344CB8AC3E}">
        <p14:creationId xmlns:p14="http://schemas.microsoft.com/office/powerpoint/2010/main" val="1465710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GTEx + </a:t>
            </a:r>
            <a:r>
              <a:rPr lang="en-US" baseline="0"/>
              <a:t>p</a:t>
            </a:r>
            <a:r>
              <a:rPr lang="en-US"/>
              <a:t>rivate data: </a:t>
            </a:r>
            <a:br>
              <a:rPr lang="en-US"/>
            </a:br>
            <a:r>
              <a:rPr lang="en-US" i="1"/>
              <a:t>Genome</a:t>
            </a:r>
            <a:r>
              <a:rPr lang="en-US" i="1" baseline="0"/>
              <a:t> Browser in a Box (GBiB)</a:t>
            </a:r>
            <a:endParaRPr lang="en-US" i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875" y="1332226"/>
            <a:ext cx="7141198" cy="4563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1746" y="5940068"/>
            <a:ext cx="84070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GBiB running on a Macbook, with private data loaded as a custom track.  The GBiB</a:t>
            </a:r>
          </a:p>
          <a:p>
            <a:r>
              <a:rPr lang="en-US"/>
              <a:t>preinstalled image is run in a virtual machine so data can be kept local.  UCSC tracks can</a:t>
            </a:r>
          </a:p>
          <a:p>
            <a:r>
              <a:rPr lang="en-US"/>
              <a:t>be mirrored locally or retrieved from the UCSC public MySQL server.</a:t>
            </a:r>
          </a:p>
        </p:txBody>
      </p:sp>
    </p:spTree>
    <p:extLst>
      <p:ext uri="{BB962C8B-B14F-4D97-AF65-F5344CB8AC3E}">
        <p14:creationId xmlns:p14="http://schemas.microsoft.com/office/powerpoint/2010/main" val="3067674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119" y="42879"/>
            <a:ext cx="6355329" cy="902816"/>
          </a:xfrm>
        </p:spPr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5" y="4848424"/>
            <a:ext cx="93821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Colleagues:  UCSC Genome Browser group</a:t>
            </a:r>
          </a:p>
          <a:p>
            <a:pPr marL="0" indent="0">
              <a:buNone/>
            </a:pPr>
            <a:r>
              <a:rPr lang="en-US" sz="2400"/>
              <a:t>PI:  Jim Kent</a:t>
            </a:r>
          </a:p>
          <a:p>
            <a:pPr marL="0" indent="0">
              <a:buNone/>
            </a:pPr>
            <a:r>
              <a:rPr lang="en-US" sz="2400"/>
              <a:t>Collaborators:  GTEx Consortium</a:t>
            </a:r>
          </a:p>
          <a:p>
            <a:pPr marL="0" indent="0">
              <a:buNone/>
            </a:pPr>
            <a:r>
              <a:rPr lang="en-US" sz="2400"/>
              <a:t>Funding</a:t>
            </a:r>
            <a:r>
              <a:rPr lang="en-US" sz="2000"/>
              <a:t>: </a:t>
            </a:r>
            <a:r>
              <a:rPr lang="en-US" sz="2000" dirty="0" smtClean="0">
                <a:latin typeface="Arial"/>
                <a:cs typeface="Arial"/>
              </a:rPr>
              <a:t>NHGRI (5 U41 HG002371 to UCSC Center for Genomic Science) </a:t>
            </a:r>
            <a:endParaRPr lang="en-US" sz="2000"/>
          </a:p>
        </p:txBody>
      </p:sp>
      <p:pic>
        <p:nvPicPr>
          <p:cNvPr id="7" name="Picture 6" descr="browserGro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87" y="945695"/>
            <a:ext cx="6476656" cy="38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55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85231" y="1652440"/>
            <a:ext cx="88587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Send us a message to our public mailing list: </a:t>
            </a:r>
          </a:p>
          <a:p>
            <a:r>
              <a:rPr lang="en-US" sz="2000" dirty="0" smtClean="0">
                <a:latin typeface="Arial"/>
                <a:cs typeface="Arial"/>
                <a:hlinkClick r:id="rId2"/>
              </a:rPr>
              <a:t>genome@soe.ucsc.edu</a:t>
            </a:r>
            <a:endParaRPr lang="en-US" sz="2000" dirty="0" smtClean="0">
              <a:latin typeface="Arial"/>
              <a:cs typeface="Arial"/>
            </a:endParaRP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View training info, </a:t>
            </a:r>
            <a:r>
              <a:rPr lang="en-US" sz="2000" dirty="0">
                <a:latin typeface="Arial"/>
                <a:cs typeface="Arial"/>
              </a:rPr>
              <a:t>v</a:t>
            </a:r>
            <a:r>
              <a:rPr lang="en-US" sz="2000" dirty="0" smtClean="0">
                <a:latin typeface="Arial"/>
                <a:cs typeface="Arial"/>
              </a:rPr>
              <a:t>ideos, and user’s </a:t>
            </a:r>
            <a:r>
              <a:rPr lang="en-US" sz="2000" dirty="0">
                <a:latin typeface="Arial"/>
                <a:cs typeface="Arial"/>
              </a:rPr>
              <a:t>g</a:t>
            </a:r>
            <a:r>
              <a:rPr lang="en-US" sz="2000" dirty="0" smtClean="0">
                <a:latin typeface="Arial"/>
                <a:cs typeface="Arial"/>
              </a:rPr>
              <a:t>uides: </a:t>
            </a:r>
          </a:p>
          <a:p>
            <a:r>
              <a:rPr lang="en-US" sz="2000" dirty="0" smtClean="0">
                <a:latin typeface="Arial"/>
                <a:cs typeface="Arial"/>
                <a:hlinkClick r:id="rId3"/>
              </a:rPr>
              <a:t>http://genome.ucsc.edu/training/</a:t>
            </a:r>
            <a:endParaRPr lang="en-US" sz="2000" dirty="0" smtClean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Find us on:			Genome Browser</a:t>
            </a:r>
          </a:p>
          <a:p>
            <a:r>
              <a:rPr lang="en-US" sz="2000" dirty="0">
                <a:latin typeface="Arial"/>
                <a:cs typeface="Arial"/>
              </a:rPr>
              <a:t>					</a:t>
            </a:r>
          </a:p>
          <a:p>
            <a:r>
              <a:rPr lang="en-US" sz="2000" dirty="0" smtClean="0">
                <a:latin typeface="Arial"/>
                <a:cs typeface="Arial"/>
              </a:rPr>
              <a:t>					@GenomeBrowser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					UCSC Genome Browser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UCSC Browser help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72625" y="32537733"/>
            <a:ext cx="12630896" cy="5201424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</p:spPr>
        <p:txBody>
          <a:bodyPr wrap="square" numCol="2" spcCol="640080" rtlCol="0">
            <a:spAutoFit/>
          </a:bodyPr>
          <a:lstStyle/>
          <a:p>
            <a:r>
              <a:rPr lang="en-US" sz="4000" b="1" dirty="0" smtClean="0">
                <a:latin typeface="Arial"/>
                <a:cs typeface="Arial"/>
              </a:rPr>
              <a:t>More information: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Send us a message on our public mailing list:</a:t>
            </a:r>
          </a:p>
          <a:p>
            <a:r>
              <a:rPr lang="en-US" sz="3200" dirty="0" smtClean="0">
                <a:latin typeface="Arial"/>
                <a:cs typeface="Arial"/>
                <a:hlinkClick r:id="rId2"/>
              </a:rPr>
              <a:t>genome@soe.ucsc.edu</a:t>
            </a:r>
            <a:endParaRPr lang="en-US" sz="3200" dirty="0" smtClean="0">
              <a:latin typeface="Arial"/>
              <a:cs typeface="Arial"/>
            </a:endParaRPr>
          </a:p>
          <a:p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View training info, </a:t>
            </a:r>
            <a:r>
              <a:rPr lang="en-US" sz="3200" dirty="0">
                <a:latin typeface="Arial"/>
                <a:cs typeface="Arial"/>
              </a:rPr>
              <a:t>v</a:t>
            </a:r>
            <a:r>
              <a:rPr lang="en-US" sz="3200" dirty="0" smtClean="0">
                <a:latin typeface="Arial"/>
                <a:cs typeface="Arial"/>
              </a:rPr>
              <a:t>ideos, and user’s </a:t>
            </a:r>
            <a:r>
              <a:rPr lang="en-US" sz="3200" dirty="0">
                <a:latin typeface="Arial"/>
                <a:cs typeface="Arial"/>
              </a:rPr>
              <a:t>g</a:t>
            </a:r>
            <a:r>
              <a:rPr lang="en-US" sz="3200" dirty="0" smtClean="0">
                <a:latin typeface="Arial"/>
                <a:cs typeface="Arial"/>
              </a:rPr>
              <a:t>uides: </a:t>
            </a:r>
          </a:p>
          <a:p>
            <a:r>
              <a:rPr lang="en-US" sz="3200" dirty="0" smtClean="0">
                <a:latin typeface="Arial"/>
                <a:cs typeface="Arial"/>
                <a:hlinkClick r:id="rId3"/>
              </a:rPr>
              <a:t>http://genome.ucsc.edu/training/</a:t>
            </a:r>
            <a:endParaRPr lang="en-US" sz="3200" dirty="0" smtClean="0">
              <a:latin typeface="Arial"/>
              <a:cs typeface="Arial"/>
            </a:endParaRPr>
          </a:p>
          <a:p>
            <a:r>
              <a:rPr lang="en-US" sz="1100" dirty="0" smtClean="0">
                <a:latin typeface="Arial"/>
                <a:cs typeface="Arial"/>
              </a:rPr>
              <a:t>		</a:t>
            </a:r>
          </a:p>
          <a:p>
            <a:endParaRPr lang="en-US" sz="1100" dirty="0" smtClean="0">
              <a:latin typeface="Arial"/>
              <a:cs typeface="Arial"/>
            </a:endParaRPr>
          </a:p>
          <a:p>
            <a:endParaRPr lang="en-US" sz="1100" dirty="0" smtClean="0">
              <a:latin typeface="Arial"/>
              <a:cs typeface="Arial"/>
            </a:endParaRPr>
          </a:p>
          <a:p>
            <a:endParaRPr lang="en-US" sz="1100" dirty="0" smtClean="0">
              <a:latin typeface="Arial"/>
              <a:cs typeface="Arial"/>
            </a:endParaRPr>
          </a:p>
          <a:p>
            <a:endParaRPr lang="en-US" sz="3200" dirty="0" smtClean="0">
              <a:latin typeface="Arial"/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Find us on: </a:t>
            </a:r>
            <a:endParaRPr lang="en-US" sz="3200" dirty="0">
              <a:latin typeface="Arial"/>
              <a:cs typeface="Arial"/>
            </a:endParaRPr>
          </a:p>
          <a:p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	       GenomeBrowser</a:t>
            </a:r>
            <a:endParaRPr lang="en-US" sz="3200" dirty="0">
              <a:latin typeface="Arial"/>
              <a:cs typeface="Arial"/>
            </a:endParaRPr>
          </a:p>
          <a:p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	       @GenomeBrowser</a:t>
            </a:r>
          </a:p>
          <a:p>
            <a:r>
              <a:rPr lang="en-US" sz="3200" dirty="0" smtClean="0">
                <a:latin typeface="Arial"/>
                <a:cs typeface="Arial"/>
              </a:rPr>
              <a:t>	</a:t>
            </a:r>
          </a:p>
          <a:p>
            <a:r>
              <a:rPr lang="en-US" sz="3200" dirty="0" smtClean="0">
                <a:latin typeface="Arial"/>
                <a:cs typeface="Arial"/>
              </a:rPr>
              <a:t>	       UCSC Genome Browser</a:t>
            </a:r>
          </a:p>
          <a:p>
            <a:endParaRPr lang="en-US" sz="3200" dirty="0" smtClean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25025" y="32690133"/>
            <a:ext cx="12630896" cy="5201424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</p:spPr>
        <p:txBody>
          <a:bodyPr wrap="square" numCol="2" spcCol="640080" rtlCol="0">
            <a:spAutoFit/>
          </a:bodyPr>
          <a:lstStyle/>
          <a:p>
            <a:r>
              <a:rPr lang="en-US" sz="4000" b="1" dirty="0" smtClean="0">
                <a:latin typeface="Arial"/>
                <a:cs typeface="Arial"/>
              </a:rPr>
              <a:t>More information: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Send us a message on our public mailing list:</a:t>
            </a:r>
          </a:p>
          <a:p>
            <a:r>
              <a:rPr lang="en-US" sz="3200" dirty="0" smtClean="0">
                <a:latin typeface="Arial"/>
                <a:cs typeface="Arial"/>
                <a:hlinkClick r:id="rId2"/>
              </a:rPr>
              <a:t>genome@soe.ucsc.edu</a:t>
            </a:r>
            <a:endParaRPr lang="en-US" sz="3200" dirty="0" smtClean="0">
              <a:latin typeface="Arial"/>
              <a:cs typeface="Arial"/>
            </a:endParaRPr>
          </a:p>
          <a:p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View training info, </a:t>
            </a:r>
            <a:r>
              <a:rPr lang="en-US" sz="3200" dirty="0">
                <a:latin typeface="Arial"/>
                <a:cs typeface="Arial"/>
              </a:rPr>
              <a:t>v</a:t>
            </a:r>
            <a:r>
              <a:rPr lang="en-US" sz="3200" dirty="0" smtClean="0">
                <a:latin typeface="Arial"/>
                <a:cs typeface="Arial"/>
              </a:rPr>
              <a:t>ideos, and user’s </a:t>
            </a:r>
            <a:r>
              <a:rPr lang="en-US" sz="3200" dirty="0">
                <a:latin typeface="Arial"/>
                <a:cs typeface="Arial"/>
              </a:rPr>
              <a:t>g</a:t>
            </a:r>
            <a:r>
              <a:rPr lang="en-US" sz="3200" dirty="0" smtClean="0">
                <a:latin typeface="Arial"/>
                <a:cs typeface="Arial"/>
              </a:rPr>
              <a:t>uides: </a:t>
            </a:r>
          </a:p>
          <a:p>
            <a:r>
              <a:rPr lang="en-US" sz="3200" dirty="0" smtClean="0">
                <a:latin typeface="Arial"/>
                <a:cs typeface="Arial"/>
                <a:hlinkClick r:id="rId3"/>
              </a:rPr>
              <a:t>http://genome.ucsc.edu/training/</a:t>
            </a:r>
            <a:endParaRPr lang="en-US" sz="3200" dirty="0" smtClean="0">
              <a:latin typeface="Arial"/>
              <a:cs typeface="Arial"/>
            </a:endParaRPr>
          </a:p>
          <a:p>
            <a:r>
              <a:rPr lang="en-US" sz="1100" dirty="0" smtClean="0">
                <a:latin typeface="Arial"/>
                <a:cs typeface="Arial"/>
              </a:rPr>
              <a:t>		</a:t>
            </a:r>
          </a:p>
          <a:p>
            <a:endParaRPr lang="en-US" sz="1100" dirty="0" smtClean="0">
              <a:latin typeface="Arial"/>
              <a:cs typeface="Arial"/>
            </a:endParaRPr>
          </a:p>
          <a:p>
            <a:endParaRPr lang="en-US" sz="1100" dirty="0" smtClean="0">
              <a:latin typeface="Arial"/>
              <a:cs typeface="Arial"/>
            </a:endParaRPr>
          </a:p>
          <a:p>
            <a:endParaRPr lang="en-US" sz="1100" dirty="0" smtClean="0">
              <a:latin typeface="Arial"/>
              <a:cs typeface="Arial"/>
            </a:endParaRPr>
          </a:p>
          <a:p>
            <a:endParaRPr lang="en-US" sz="3200" dirty="0" smtClean="0">
              <a:latin typeface="Arial"/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Find us on: </a:t>
            </a:r>
            <a:endParaRPr lang="en-US" sz="3200" dirty="0">
              <a:latin typeface="Arial"/>
              <a:cs typeface="Arial"/>
            </a:endParaRPr>
          </a:p>
          <a:p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	       GenomeBrowser</a:t>
            </a:r>
            <a:endParaRPr lang="en-US" sz="3200" dirty="0">
              <a:latin typeface="Arial"/>
              <a:cs typeface="Arial"/>
            </a:endParaRPr>
          </a:p>
          <a:p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	       @GenomeBrowser</a:t>
            </a:r>
          </a:p>
          <a:p>
            <a:r>
              <a:rPr lang="en-US" sz="3200" dirty="0" smtClean="0">
                <a:latin typeface="Arial"/>
                <a:cs typeface="Arial"/>
              </a:rPr>
              <a:t>	</a:t>
            </a:r>
          </a:p>
          <a:p>
            <a:r>
              <a:rPr lang="en-US" sz="3200" dirty="0" smtClean="0">
                <a:latin typeface="Arial"/>
                <a:cs typeface="Arial"/>
              </a:rPr>
              <a:t>	       UCSC Genome Browser</a:t>
            </a:r>
          </a:p>
          <a:p>
            <a:endParaRPr lang="en-US" sz="3200" dirty="0" smtClean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77425" y="32842533"/>
            <a:ext cx="12630896" cy="5201424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</p:spPr>
        <p:txBody>
          <a:bodyPr wrap="square" numCol="2" spcCol="640080" rtlCol="0">
            <a:spAutoFit/>
          </a:bodyPr>
          <a:lstStyle/>
          <a:p>
            <a:r>
              <a:rPr lang="en-US" sz="4000" b="1" dirty="0" smtClean="0">
                <a:latin typeface="Arial"/>
                <a:cs typeface="Arial"/>
              </a:rPr>
              <a:t>More information: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Send us a message on our public mailing list:</a:t>
            </a:r>
          </a:p>
          <a:p>
            <a:r>
              <a:rPr lang="en-US" sz="3200" dirty="0" smtClean="0">
                <a:latin typeface="Arial"/>
                <a:cs typeface="Arial"/>
                <a:hlinkClick r:id="rId2"/>
              </a:rPr>
              <a:t>genome@soe.ucsc.edu</a:t>
            </a:r>
            <a:endParaRPr lang="en-US" sz="3200" dirty="0" smtClean="0">
              <a:latin typeface="Arial"/>
              <a:cs typeface="Arial"/>
            </a:endParaRPr>
          </a:p>
          <a:p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View training info, </a:t>
            </a:r>
            <a:r>
              <a:rPr lang="en-US" sz="3200" dirty="0">
                <a:latin typeface="Arial"/>
                <a:cs typeface="Arial"/>
              </a:rPr>
              <a:t>v</a:t>
            </a:r>
            <a:r>
              <a:rPr lang="en-US" sz="3200" dirty="0" smtClean="0">
                <a:latin typeface="Arial"/>
                <a:cs typeface="Arial"/>
              </a:rPr>
              <a:t>ideos, and user’s </a:t>
            </a:r>
            <a:r>
              <a:rPr lang="en-US" sz="3200" dirty="0">
                <a:latin typeface="Arial"/>
                <a:cs typeface="Arial"/>
              </a:rPr>
              <a:t>g</a:t>
            </a:r>
            <a:r>
              <a:rPr lang="en-US" sz="3200" dirty="0" smtClean="0">
                <a:latin typeface="Arial"/>
                <a:cs typeface="Arial"/>
              </a:rPr>
              <a:t>uides: </a:t>
            </a:r>
          </a:p>
          <a:p>
            <a:r>
              <a:rPr lang="en-US" sz="3200" dirty="0" smtClean="0">
                <a:latin typeface="Arial"/>
                <a:cs typeface="Arial"/>
                <a:hlinkClick r:id="rId3"/>
              </a:rPr>
              <a:t>http://genome.ucsc.edu/training/</a:t>
            </a:r>
            <a:endParaRPr lang="en-US" sz="3200" dirty="0" smtClean="0">
              <a:latin typeface="Arial"/>
              <a:cs typeface="Arial"/>
            </a:endParaRPr>
          </a:p>
          <a:p>
            <a:r>
              <a:rPr lang="en-US" sz="1100" dirty="0" smtClean="0">
                <a:latin typeface="Arial"/>
                <a:cs typeface="Arial"/>
              </a:rPr>
              <a:t>		</a:t>
            </a:r>
          </a:p>
          <a:p>
            <a:endParaRPr lang="en-US" sz="1100" dirty="0" smtClean="0">
              <a:latin typeface="Arial"/>
              <a:cs typeface="Arial"/>
            </a:endParaRPr>
          </a:p>
          <a:p>
            <a:endParaRPr lang="en-US" sz="1100" dirty="0" smtClean="0">
              <a:latin typeface="Arial"/>
              <a:cs typeface="Arial"/>
            </a:endParaRPr>
          </a:p>
          <a:p>
            <a:endParaRPr lang="en-US" sz="1100" dirty="0" smtClean="0">
              <a:latin typeface="Arial"/>
              <a:cs typeface="Arial"/>
            </a:endParaRPr>
          </a:p>
          <a:p>
            <a:endParaRPr lang="en-US" sz="3200" dirty="0" smtClean="0">
              <a:latin typeface="Arial"/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Find us on: </a:t>
            </a:r>
            <a:endParaRPr lang="en-US" sz="3200" dirty="0">
              <a:latin typeface="Arial"/>
              <a:cs typeface="Arial"/>
            </a:endParaRPr>
          </a:p>
          <a:p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	       GenomeBrowser</a:t>
            </a:r>
            <a:endParaRPr lang="en-US" sz="3200" dirty="0">
              <a:latin typeface="Arial"/>
              <a:cs typeface="Arial"/>
            </a:endParaRPr>
          </a:p>
          <a:p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	       @GenomeBrowser</a:t>
            </a:r>
          </a:p>
          <a:p>
            <a:r>
              <a:rPr lang="en-US" sz="3200" dirty="0" smtClean="0">
                <a:latin typeface="Arial"/>
                <a:cs typeface="Arial"/>
              </a:rPr>
              <a:t>	</a:t>
            </a:r>
          </a:p>
          <a:p>
            <a:r>
              <a:rPr lang="en-US" sz="3200" dirty="0" smtClean="0">
                <a:latin typeface="Arial"/>
                <a:cs typeface="Arial"/>
              </a:rPr>
              <a:t>	       UCSC Genome Browser</a:t>
            </a:r>
          </a:p>
          <a:p>
            <a:endParaRPr lang="en-US" sz="3200" dirty="0" smtClean="0">
              <a:latin typeface="Arial"/>
              <a:cs typeface="Arial"/>
            </a:endParaRPr>
          </a:p>
        </p:txBody>
      </p:sp>
      <p:pic>
        <p:nvPicPr>
          <p:cNvPr id="8" name="Picture 7" descr="FB-fLogo-Blue-printpackaging.t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8442" y="34549704"/>
            <a:ext cx="468545" cy="520849"/>
          </a:xfrm>
          <a:prstGeom prst="rect">
            <a:avLst/>
          </a:prstGeom>
        </p:spPr>
      </p:pic>
      <p:pic>
        <p:nvPicPr>
          <p:cNvPr id="10" name="Picture 9" descr="TwitterLogo_#55ace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6234" y="35409665"/>
            <a:ext cx="654972" cy="727747"/>
          </a:xfrm>
          <a:prstGeom prst="rect">
            <a:avLst/>
          </a:prstGeom>
        </p:spPr>
      </p:pic>
      <p:pic>
        <p:nvPicPr>
          <p:cNvPr id="12" name="Picture 11" descr="YouTube-icon-full_color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244" y="4715089"/>
            <a:ext cx="530753" cy="415226"/>
          </a:xfrm>
          <a:prstGeom prst="rect">
            <a:avLst/>
          </a:prstGeom>
        </p:spPr>
      </p:pic>
      <p:pic>
        <p:nvPicPr>
          <p:cNvPr id="13" name="Picture 12" descr="FB-fLogo-Blue-printpackaging.t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0842" y="34702104"/>
            <a:ext cx="468545" cy="520849"/>
          </a:xfrm>
          <a:prstGeom prst="rect">
            <a:avLst/>
          </a:prstGeom>
        </p:spPr>
      </p:pic>
      <p:pic>
        <p:nvPicPr>
          <p:cNvPr id="14" name="Picture 13" descr="FB-fLogo-Blue-printpackaging.t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3242" y="34854504"/>
            <a:ext cx="468545" cy="520849"/>
          </a:xfrm>
          <a:prstGeom prst="rect">
            <a:avLst/>
          </a:prstGeom>
        </p:spPr>
      </p:pic>
      <p:pic>
        <p:nvPicPr>
          <p:cNvPr id="15" name="Picture 14" descr="FB-fLogo-Blue-printpackaging.t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9452" y="3422507"/>
            <a:ext cx="468545" cy="520849"/>
          </a:xfrm>
          <a:prstGeom prst="rect">
            <a:avLst/>
          </a:prstGeom>
        </p:spPr>
      </p:pic>
      <p:pic>
        <p:nvPicPr>
          <p:cNvPr id="16" name="Picture 15" descr="TwitterLogo_#55ace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244" y="3943356"/>
            <a:ext cx="654972" cy="72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Integrate gene expression data and metadata into the browser database</a:t>
            </a:r>
          </a:p>
          <a:p>
            <a:pPr marL="0" indent="0">
              <a:buNone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Develop new track display with more compact layout for higher on-screen annotation density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Create browser tracks for GTEx gene-level expression and allele-specific expression</a:t>
            </a:r>
          </a:p>
          <a:p>
            <a:pPr marL="0" indent="0"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778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501" y="143327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Integrate gene expression data and metadata into the browser database</a:t>
            </a:r>
          </a:p>
          <a:p>
            <a:pPr marL="0" indent="0">
              <a:buNone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Develop new bar-graph track display </a:t>
            </a:r>
          </a:p>
          <a:p>
            <a:pPr marL="0" indent="0">
              <a:buNone/>
            </a:pPr>
            <a:endParaRPr lang="en-US"/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Create browser track for GTEx gene-level expression</a:t>
            </a:r>
          </a:p>
          <a:p>
            <a:pPr marL="0" indent="0">
              <a:buNone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Create browser track for GTEx </a:t>
            </a:r>
            <a:r>
              <a:rPr lang="en-US"/>
              <a:t>allele-specific expression</a:t>
            </a:r>
          </a:p>
          <a:p>
            <a:pPr marL="0" indent="0">
              <a:buNone/>
            </a:pPr>
            <a:r>
              <a:rPr lang="en-US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538" y="1437385"/>
            <a:ext cx="575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0" i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60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538" y="2405416"/>
            <a:ext cx="575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0" i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60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144" y="3939438"/>
            <a:ext cx="575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0" i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60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601332"/>
            <a:ext cx="83662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i="1"/>
              <a:t>Try the GTEx gene expression track on the UCSC preview browser</a:t>
            </a:r>
            <a:r>
              <a:rPr lang="en-US" sz="2400"/>
              <a:t>:</a:t>
            </a:r>
          </a:p>
          <a:p>
            <a:pPr marL="0" lvl="1"/>
            <a:r>
              <a:rPr lang="en-US" sz="2400"/>
              <a:t>	</a:t>
            </a:r>
            <a:r>
              <a:rPr lang="en-US" sz="2400"/>
              <a:t> </a:t>
            </a:r>
            <a:r>
              <a:rPr lang="en-US" sz="2400">
                <a:hlinkClick r:id="rId2"/>
              </a:rPr>
              <a:t>http://tinyurl.com/gtexUcsc</a:t>
            </a:r>
            <a:endParaRPr lang="en-US" sz="2400"/>
          </a:p>
          <a:p>
            <a:r>
              <a:rPr lang="en-US"/>
              <a:t> 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935" y="3056971"/>
            <a:ext cx="6184594" cy="7074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6591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72"/>
            <a:ext cx="8229600" cy="1143000"/>
          </a:xfrm>
        </p:spPr>
        <p:txBody>
          <a:bodyPr/>
          <a:lstStyle/>
          <a:p>
            <a:r>
              <a:rPr lang="en-US"/>
              <a:t>GTEx</a:t>
            </a:r>
            <a:r>
              <a:rPr lang="en-US" baseline="0"/>
              <a:t> Gene Expression track</a:t>
            </a:r>
            <a:endParaRPr lang="en-US"/>
          </a:p>
        </p:txBody>
      </p:sp>
      <p:pic>
        <p:nvPicPr>
          <p:cNvPr id="6" name="Picture 5" descr="hgt_hgwdev_kate_4f32_bcd36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4" y="1205961"/>
            <a:ext cx="8530853" cy="47077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50404" y="6093703"/>
            <a:ext cx="8715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LCAP gene locus, showing highest expression in heart and skeletal muscle.  Mouseover on</a:t>
            </a:r>
          </a:p>
          <a:p>
            <a:r>
              <a:rPr lang="en-US"/>
              <a:t>bars shows tissue type and median score.  Click-through shows boxplot with score ranges.</a:t>
            </a:r>
          </a:p>
        </p:txBody>
      </p:sp>
    </p:spTree>
    <p:extLst>
      <p:ext uri="{BB962C8B-B14F-4D97-AF65-F5344CB8AC3E}">
        <p14:creationId xmlns:p14="http://schemas.microsoft.com/office/powerpoint/2010/main" val="2057373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57386" cy="6411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7775" y="6411493"/>
            <a:ext cx="2921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Gene expression details page</a:t>
            </a:r>
          </a:p>
        </p:txBody>
      </p:sp>
    </p:spTree>
    <p:extLst>
      <p:ext uri="{BB962C8B-B14F-4D97-AF65-F5344CB8AC3E}">
        <p14:creationId xmlns:p14="http://schemas.microsoft.com/office/powerpoint/2010/main" val="1582419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312"/>
            <a:ext cx="8229600" cy="1143000"/>
          </a:xfrm>
        </p:spPr>
        <p:txBody>
          <a:bodyPr/>
          <a:lstStyle/>
          <a:p>
            <a:r>
              <a:rPr lang="en-US"/>
              <a:t>Multi-gene view</a:t>
            </a:r>
          </a:p>
        </p:txBody>
      </p:sp>
      <p:pic>
        <p:nvPicPr>
          <p:cNvPr id="7" name="Picture 6" descr="hgt_hgwdev_kate_137b_ba2ce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4" y="1136688"/>
            <a:ext cx="9010073" cy="43882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57200" y="5911273"/>
            <a:ext cx="4503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200 Kbp region of chromosome 17</a:t>
            </a:r>
          </a:p>
        </p:txBody>
      </p:sp>
    </p:spTree>
    <p:extLst>
      <p:ext uri="{BB962C8B-B14F-4D97-AF65-F5344CB8AC3E}">
        <p14:creationId xmlns:p14="http://schemas.microsoft.com/office/powerpoint/2010/main" val="327302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312"/>
            <a:ext cx="8229600" cy="1143000"/>
          </a:xfrm>
        </p:spPr>
        <p:txBody>
          <a:bodyPr/>
          <a:lstStyle/>
          <a:p>
            <a:r>
              <a:rPr lang="en-US"/>
              <a:t>Multi-megabase view</a:t>
            </a:r>
          </a:p>
        </p:txBody>
      </p:sp>
      <p:pic>
        <p:nvPicPr>
          <p:cNvPr id="5" name="Picture 4" descr="hgt_hgwdev_kate_4973_b9fcb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" y="1159754"/>
            <a:ext cx="9098569" cy="45998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9549" y="6246030"/>
            <a:ext cx="3804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2.7 Mbp region of chromosome 17</a:t>
            </a:r>
          </a:p>
        </p:txBody>
      </p:sp>
    </p:spTree>
    <p:extLst>
      <p:ext uri="{BB962C8B-B14F-4D97-AF65-F5344CB8AC3E}">
        <p14:creationId xmlns:p14="http://schemas.microsoft.com/office/powerpoint/2010/main" val="1016380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90" y="62961"/>
            <a:ext cx="8229600" cy="1143000"/>
          </a:xfrm>
        </p:spPr>
        <p:txBody>
          <a:bodyPr/>
          <a:lstStyle/>
          <a:p>
            <a:r>
              <a:rPr lang="en-US"/>
              <a:t>Track features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09144"/>
            <a:ext cx="8458613" cy="5438056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Displays bar graph height as median RPKM raw score (with configurable range) or log transform.  Mouseovers on gene shows description; on bars show tissue and score.</a:t>
            </a:r>
          </a:p>
          <a:p>
            <a:r>
              <a:rPr lang="en-US"/>
              <a:t>Shows sample quartiles and outliers on details page.</a:t>
            </a:r>
          </a:p>
          <a:p>
            <a:r>
              <a:rPr lang="en-US"/>
              <a:t>Allows filtering by tissue.</a:t>
            </a:r>
          </a:p>
          <a:p>
            <a:r>
              <a:rPr lang="en-US"/>
              <a:t>Provides comparison function to subset samples (currently, Male/Female).</a:t>
            </a:r>
          </a:p>
          <a:p>
            <a:r>
              <a:rPr lang="en-US"/>
              <a:t>Displays comparisons as difference graph or mirror graphs.</a:t>
            </a:r>
          </a:p>
        </p:txBody>
      </p:sp>
    </p:spTree>
    <p:extLst>
      <p:ext uri="{BB962C8B-B14F-4D97-AF65-F5344CB8AC3E}">
        <p14:creationId xmlns:p14="http://schemas.microsoft.com/office/powerpoint/2010/main" val="3011518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8734</TotalTime>
  <Words>797</Words>
  <Application>Microsoft Macintosh PowerPoint</Application>
  <PresentationFormat>On-screen Show (4:3)</PresentationFormat>
  <Paragraphs>192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GTEx in the UCSC Genome Browser</vt:lpstr>
      <vt:lpstr>Motivation</vt:lpstr>
      <vt:lpstr>Aims</vt:lpstr>
      <vt:lpstr>Progress</vt:lpstr>
      <vt:lpstr>GTEx Gene Expression track</vt:lpstr>
      <vt:lpstr>PowerPoint Presentation</vt:lpstr>
      <vt:lpstr>Multi-gene view</vt:lpstr>
      <vt:lpstr>Multi-megabase view</vt:lpstr>
      <vt:lpstr>Track features </vt:lpstr>
      <vt:lpstr>Tissue selection</vt:lpstr>
      <vt:lpstr>Tissue selection, cont.</vt:lpstr>
      <vt:lpstr>Comparisons</vt:lpstr>
      <vt:lpstr>Track description</vt:lpstr>
      <vt:lpstr>Linkouts to GTEx portal</vt:lpstr>
      <vt:lpstr>Under the covers:     GTEx Database tables </vt:lpstr>
      <vt:lpstr>Data mining &amp; analysis:      UCSC public MySQL server </vt:lpstr>
      <vt:lpstr>Data mining &amp; analysis:       New tool for database queries/intersections</vt:lpstr>
      <vt:lpstr>Plans</vt:lpstr>
      <vt:lpstr>Other plans</vt:lpstr>
      <vt:lpstr>Community data:  GTEx data hub ?</vt:lpstr>
      <vt:lpstr>GTEx + private data:  Genome Browser in a Box (GBiB)</vt:lpstr>
      <vt:lpstr>Acknowledgements</vt:lpstr>
      <vt:lpstr>UCSC Browser help</vt:lpstr>
    </vt:vector>
  </TitlesOfParts>
  <Manager/>
  <Company>UC Santa Cruz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Displaying GTEx Data in the UCSC Genome Browser</dc:title>
  <dc:subject/>
  <dc:creator>Kate Rosenbloom</dc:creator>
  <cp:keywords/>
  <dc:description/>
  <cp:lastModifiedBy>Kate Rosenbloom</cp:lastModifiedBy>
  <cp:revision>74</cp:revision>
  <dcterms:created xsi:type="dcterms:W3CDTF">2015-11-25T00:16:25Z</dcterms:created>
  <dcterms:modified xsi:type="dcterms:W3CDTF">2015-12-01T01:50:35Z</dcterms:modified>
  <cp:category/>
</cp:coreProperties>
</file>