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96" r:id="rId3"/>
    <p:sldId id="297" r:id="rId4"/>
    <p:sldId id="300" r:id="rId5"/>
    <p:sldId id="301" r:id="rId6"/>
    <p:sldId id="298" r:id="rId7"/>
    <p:sldId id="257" r:id="rId8"/>
    <p:sldId id="299" r:id="rId9"/>
    <p:sldId id="288" r:id="rId10"/>
    <p:sldId id="291" r:id="rId11"/>
    <p:sldId id="273" r:id="rId12"/>
    <p:sldId id="275" r:id="rId13"/>
    <p:sldId id="274" r:id="rId14"/>
    <p:sldId id="290" r:id="rId15"/>
    <p:sldId id="294" r:id="rId16"/>
    <p:sldId id="302" r:id="rId17"/>
    <p:sldId id="282" r:id="rId18"/>
    <p:sldId id="303" r:id="rId19"/>
    <p:sldId id="281" r:id="rId20"/>
    <p:sldId id="279" r:id="rId21"/>
    <p:sldId id="283" r:id="rId22"/>
    <p:sldId id="292" r:id="rId23"/>
    <p:sldId id="286" r:id="rId24"/>
    <p:sldId id="295" r:id="rId25"/>
    <p:sldId id="285" r:id="rId26"/>
    <p:sldId id="304" r:id="rId27"/>
    <p:sldId id="27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1" autoAdjust="0"/>
  </p:normalViewPr>
  <p:slideViewPr>
    <p:cSldViewPr snapToGrid="0" snapToObjects="1">
      <p:cViewPr varScale="1">
        <p:scale>
          <a:sx n="105" d="100"/>
          <a:sy n="105" d="100"/>
        </p:scale>
        <p:origin x="-1640" y="-104"/>
      </p:cViewPr>
      <p:guideLst>
        <p:guide orient="horz" pos="2160"/>
        <p:guide pos="2880"/>
      </p:guideLst>
    </p:cSldViewPr>
  </p:slideViewPr>
  <p:outlineViewPr>
    <p:cViewPr>
      <p:scale>
        <a:sx n="45" d="100"/>
        <a:sy n="45" d="100"/>
      </p:scale>
      <p:origin x="0" y="10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DDF7E-DE2B-1A4F-8305-B64BB7E28F9D}" type="datetimeFigureOut">
              <a:t>2/16/16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7DA62C-436E-094D-8374-D449BD9E313C}" type="slidenum">
              <a:t>‹#›</a:t>
            </a:fld>
            <a:endParaRPr lang="en-US"/>
          </a:p>
        </p:txBody>
      </p:sp>
    </p:spTree>
    <p:extLst>
      <p:ext uri="{BB962C8B-B14F-4D97-AF65-F5344CB8AC3E}">
        <p14:creationId xmlns:p14="http://schemas.microsoft.com/office/powerpoint/2010/main" val="116169425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The project</a:t>
            </a:r>
            <a:r>
              <a:rPr lang="en-US" baseline="0"/>
              <a:t> kicked off a 2-year pilot in 2010.  First partial data releases in 2012 were followed by a </a:t>
            </a:r>
            <a:r>
              <a:rPr lang="en-US"/>
              <a:t>2013 Marker paper</a:t>
            </a:r>
            <a:r>
              <a:rPr lang="en-US" baseline="0"/>
              <a:t> describing the project g</a:t>
            </a:r>
            <a:r>
              <a:rPr lang="en-US"/>
              <a:t>oals in detail.  Establish</a:t>
            </a:r>
            <a:r>
              <a:rPr lang="en-US" baseline="0"/>
              <a:t> a tissue biobank and data resource from 900 post-mortum individuals.   Collect genotypes and a broad range of tissue samples, running RNA-seq and analyzing for expression levels and quantitative trait loci.</a:t>
            </a:r>
            <a:endParaRPr lang="en-US"/>
          </a:p>
        </p:txBody>
      </p:sp>
      <p:sp>
        <p:nvSpPr>
          <p:cNvPr id="4" name="Slide Number Placeholder 3"/>
          <p:cNvSpPr>
            <a:spLocks noGrp="1"/>
          </p:cNvSpPr>
          <p:nvPr>
            <p:ph type="sldNum" sz="quarter" idx="10"/>
          </p:nvPr>
        </p:nvSpPr>
        <p:spPr/>
        <p:txBody>
          <a:bodyPr/>
          <a:lstStyle/>
          <a:p>
            <a:fld id="{F4B4B3DE-4D29-884C-BB14-B67078B9C837}" type="slidenum">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Here</a:t>
            </a:r>
            <a:r>
              <a:rPr lang="en-US" baseline="0"/>
              <a:t> you can see the timeline of GTEX data release.   We are currently working with the 2014 data release, the first to include a broad range of tissues.    We have loaded all the gene expression data, much of the metadata, derived tissue median levels, and created annotation tracks of for  the hg19 and hg38 assemblies.  We also have an iniital implementation for a new track display showing per-tissue expression via a color spectrum bar graph per gene.</a:t>
            </a:r>
            <a:endParaRPr lang="en-US"/>
          </a:p>
        </p:txBody>
      </p:sp>
      <p:sp>
        <p:nvSpPr>
          <p:cNvPr id="4" name="Slide Number Placeholder 3"/>
          <p:cNvSpPr>
            <a:spLocks noGrp="1"/>
          </p:cNvSpPr>
          <p:nvPr>
            <p:ph type="sldNum" sz="quarter" idx="10"/>
          </p:nvPr>
        </p:nvSpPr>
        <p:spPr/>
        <p:txBody>
          <a:bodyPr/>
          <a:lstStyle/>
          <a:p>
            <a:fld id="{F4B4B3DE-4D29-884C-BB14-B67078B9C837}" type="slidenum">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I</a:t>
            </a:r>
            <a:r>
              <a:rPr lang="en-US" baseline="0"/>
              <a:t> mentioned we want to capture the full sample metadata </a:t>
            </a:r>
            <a:endParaRPr lang="en-US"/>
          </a:p>
        </p:txBody>
      </p:sp>
      <p:sp>
        <p:nvSpPr>
          <p:cNvPr id="4" name="Slide Number Placeholder 3"/>
          <p:cNvSpPr>
            <a:spLocks noGrp="1"/>
          </p:cNvSpPr>
          <p:nvPr>
            <p:ph type="sldNum" sz="quarter" idx="10"/>
          </p:nvPr>
        </p:nvSpPr>
        <p:spPr/>
        <p:txBody>
          <a:bodyPr/>
          <a:lstStyle/>
          <a:p>
            <a:fld id="{F4B4B3DE-4D29-884C-BB14-B67078B9C837}" type="slidenum">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GTEX data are released at this portal, managed by the project Data coordination</a:t>
            </a:r>
            <a:r>
              <a:rPr lang="en-US" baseline="0"/>
              <a:t> and analysis group at the Broad.</a:t>
            </a:r>
            <a:endParaRPr lang="en-US"/>
          </a:p>
        </p:txBody>
      </p:sp>
      <p:sp>
        <p:nvSpPr>
          <p:cNvPr id="4" name="Slide Number Placeholder 3"/>
          <p:cNvSpPr>
            <a:spLocks noGrp="1"/>
          </p:cNvSpPr>
          <p:nvPr>
            <p:ph type="sldNum" sz="quarter" idx="10"/>
          </p:nvPr>
        </p:nvSpPr>
        <p:spPr/>
        <p:txBody>
          <a:bodyPr/>
          <a:lstStyle/>
          <a:p>
            <a:fld id="{F4B4B3DE-4D29-884C-BB14-B67078B9C837}" type="slidenum">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So</a:t>
            </a:r>
            <a:r>
              <a:rPr lang="en-US" baseline="0"/>
              <a:t> what is our role ?   </a:t>
            </a:r>
            <a:r>
              <a:rPr lang="en-US"/>
              <a:t>UCSC aims to incorporate GTEX data into the browser databases, develop new track displays to facilitate interpretation,</a:t>
            </a:r>
            <a:r>
              <a:rPr lang="en-US" baseline="0"/>
              <a:t> as well as use the data to expand some of our existing gene tracks and tools.</a:t>
            </a:r>
          </a:p>
          <a:p>
            <a:endParaRPr lang="en-US" baseline="0"/>
          </a:p>
          <a:p>
            <a:r>
              <a:rPr lang="en-US" baseline="0"/>
              <a:t>Specifically, we are developing a new GTEX gene-tissue expression track, and an allele-specific expression track.   We will also show GTEX expression from our main gene track detrails page, and in the Gene Sorter tool.</a:t>
            </a:r>
          </a:p>
          <a:p>
            <a:endParaRPr lang="en-US" baseline="0"/>
          </a:p>
          <a:p>
            <a:r>
              <a:rPr lang="en-US" baseline="0"/>
              <a:t>As new data becomes available, we’ll be updating our databases and tracks.</a:t>
            </a:r>
            <a:endParaRPr lang="en-US"/>
          </a:p>
        </p:txBody>
      </p:sp>
      <p:sp>
        <p:nvSpPr>
          <p:cNvPr id="4" name="Slide Number Placeholder 3"/>
          <p:cNvSpPr>
            <a:spLocks noGrp="1"/>
          </p:cNvSpPr>
          <p:nvPr>
            <p:ph type="sldNum" sz="quarter" idx="10"/>
          </p:nvPr>
        </p:nvSpPr>
        <p:spPr/>
        <p:txBody>
          <a:bodyPr/>
          <a:lstStyle/>
          <a:p>
            <a:fld id="{F4B4B3DE-4D29-884C-BB14-B67078B9C837}" type="slidenum">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849CF01-A521-3E43-BB9C-425A143AE706}" type="datetimeFigureOut">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664457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9CF01-A521-3E43-BB9C-425A143AE706}" type="datetimeFigureOut">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5019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9CF01-A521-3E43-BB9C-425A143AE706}" type="datetimeFigureOut">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674328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49CF01-A521-3E43-BB9C-425A143AE706}" type="datetimeFigureOut">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411338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9CF01-A521-3E43-BB9C-425A143AE706}" type="datetimeFigureOut">
              <a:t>2/16/16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257213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49CF01-A521-3E43-BB9C-425A143AE706}" type="datetimeFigureOut">
              <a:t>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122034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49CF01-A521-3E43-BB9C-425A143AE706}" type="datetimeFigureOut">
              <a:t>2/16/16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2231830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49CF01-A521-3E43-BB9C-425A143AE706}" type="datetimeFigureOut">
              <a:t>2/16/16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009602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9CF01-A521-3E43-BB9C-425A143AE706}" type="datetimeFigureOut">
              <a:t>2/16/16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302366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49CF01-A521-3E43-BB9C-425A143AE706}" type="datetimeFigureOut">
              <a:t>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929116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49CF01-A521-3E43-BB9C-425A143AE706}" type="datetimeFigureOut">
              <a:t>2/16/16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E5BA3E-F9A0-1D43-A5E4-84EFC619F608}" type="slidenum">
              <a:t>‹#›</a:t>
            </a:fld>
            <a:endParaRPr lang="en-US"/>
          </a:p>
        </p:txBody>
      </p:sp>
    </p:spTree>
    <p:extLst>
      <p:ext uri="{BB962C8B-B14F-4D97-AF65-F5344CB8AC3E}">
        <p14:creationId xmlns:p14="http://schemas.microsoft.com/office/powerpoint/2010/main" val="1968681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49CF01-A521-3E43-BB9C-425A143AE706}" type="datetimeFigureOut">
              <a:t>2/16/16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5BA3E-F9A0-1D43-A5E4-84EFC619F608}" type="slidenum">
              <a:t>‹#›</a:t>
            </a:fld>
            <a:endParaRPr lang="en-US"/>
          </a:p>
        </p:txBody>
      </p:sp>
    </p:spTree>
    <p:extLst>
      <p:ext uri="{BB962C8B-B14F-4D97-AF65-F5344CB8AC3E}">
        <p14:creationId xmlns:p14="http://schemas.microsoft.com/office/powerpoint/2010/main" val="1393034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inyurl.com/gtexUcsc" TargetMode="Externa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hyperlink" Target="https://commonfund.nih.gov/GTE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gtexportal.org"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203" y="960813"/>
            <a:ext cx="8743626" cy="1470025"/>
          </a:xfrm>
        </p:spPr>
        <p:txBody>
          <a:bodyPr>
            <a:noAutofit/>
          </a:bodyPr>
          <a:lstStyle/>
          <a:p>
            <a:r>
              <a:rPr lang="en-US" b="1"/>
              <a:t>GTEx in the UCSC Genome Browser</a:t>
            </a:r>
          </a:p>
        </p:txBody>
      </p:sp>
      <p:sp>
        <p:nvSpPr>
          <p:cNvPr id="3" name="Subtitle 2"/>
          <p:cNvSpPr>
            <a:spLocks noGrp="1"/>
          </p:cNvSpPr>
          <p:nvPr>
            <p:ph type="subTitle" idx="1"/>
          </p:nvPr>
        </p:nvSpPr>
        <p:spPr>
          <a:xfrm>
            <a:off x="617592" y="3621603"/>
            <a:ext cx="7822006" cy="2927149"/>
          </a:xfrm>
        </p:spPr>
        <p:txBody>
          <a:bodyPr>
            <a:normAutofit lnSpcReduction="10000"/>
          </a:bodyPr>
          <a:lstStyle/>
          <a:p>
            <a:pPr algn="l"/>
            <a:r>
              <a:rPr lang="en-US" sz="2800" b="1" i="1">
                <a:solidFill>
                  <a:schemeClr val="tx2"/>
                </a:solidFill>
              </a:rPr>
              <a:t>Kate Rosenbloom</a:t>
            </a:r>
          </a:p>
          <a:p>
            <a:pPr algn="l"/>
            <a:r>
              <a:rPr lang="en-US" sz="2800" i="1">
                <a:solidFill>
                  <a:schemeClr val="tx2"/>
                </a:solidFill>
              </a:rPr>
              <a:t>UCSC Genome Browser Group</a:t>
            </a:r>
          </a:p>
          <a:p>
            <a:pPr algn="l"/>
            <a:endParaRPr lang="en-US" sz="2800" i="1">
              <a:solidFill>
                <a:schemeClr val="tx2"/>
              </a:solidFill>
            </a:endParaRPr>
          </a:p>
          <a:p>
            <a:pPr algn="l"/>
            <a:endParaRPr lang="en-US" sz="2800" i="1">
              <a:solidFill>
                <a:schemeClr val="tx2"/>
              </a:solidFill>
            </a:endParaRPr>
          </a:p>
          <a:p>
            <a:pPr algn="l"/>
            <a:endParaRPr lang="en-US" sz="2800" i="1">
              <a:solidFill>
                <a:schemeClr val="tx2"/>
              </a:solidFill>
            </a:endParaRPr>
          </a:p>
          <a:p>
            <a:pPr algn="l"/>
            <a:r>
              <a:rPr lang="en-US" sz="2800" i="1">
                <a:solidFill>
                  <a:schemeClr val="tx2"/>
                </a:solidFill>
              </a:rPr>
              <a:t>February 2016</a:t>
            </a:r>
          </a:p>
        </p:txBody>
      </p:sp>
      <p:pic>
        <p:nvPicPr>
          <p:cNvPr id="5" name="Picture 4" descr="GenomicsInstituteOFFICIALlogo.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92" y="4832279"/>
            <a:ext cx="3543978" cy="689789"/>
          </a:xfrm>
          <a:prstGeom prst="rect">
            <a:avLst/>
          </a:prstGeom>
          <a:ln w="25400">
            <a:noFill/>
          </a:ln>
          <a:effectLst/>
        </p:spPr>
      </p:pic>
      <p:pic>
        <p:nvPicPr>
          <p:cNvPr id="6" name="Picture 5"/>
          <p:cNvPicPr>
            <a:picLocks noChangeAspect="1"/>
          </p:cNvPicPr>
          <p:nvPr/>
        </p:nvPicPr>
        <p:blipFill>
          <a:blip r:embed="rId3"/>
          <a:stretch>
            <a:fillRect/>
          </a:stretch>
        </p:blipFill>
        <p:spPr>
          <a:xfrm>
            <a:off x="5755282" y="2679014"/>
            <a:ext cx="2843054" cy="2843054"/>
          </a:xfrm>
          <a:prstGeom prst="rect">
            <a:avLst/>
          </a:prstGeom>
        </p:spPr>
      </p:pic>
    </p:spTree>
    <p:extLst>
      <p:ext uri="{BB962C8B-B14F-4D97-AF65-F5344CB8AC3E}">
        <p14:creationId xmlns:p14="http://schemas.microsoft.com/office/powerpoint/2010/main" val="193113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44" y="0"/>
            <a:ext cx="8229600" cy="1143000"/>
          </a:xfrm>
        </p:spPr>
        <p:txBody>
          <a:bodyPr/>
          <a:lstStyle/>
          <a:p>
            <a:r>
              <a:rPr lang="en-US"/>
              <a:t>Progress</a:t>
            </a:r>
          </a:p>
        </p:txBody>
      </p:sp>
      <p:sp>
        <p:nvSpPr>
          <p:cNvPr id="3" name="Content Placeholder 2"/>
          <p:cNvSpPr>
            <a:spLocks noGrp="1"/>
          </p:cNvSpPr>
          <p:nvPr>
            <p:ph idx="1"/>
          </p:nvPr>
        </p:nvSpPr>
        <p:spPr>
          <a:xfrm>
            <a:off x="568477" y="1124857"/>
            <a:ext cx="8817428" cy="5648476"/>
          </a:xfrm>
        </p:spPr>
        <p:txBody>
          <a:bodyPr>
            <a:normAutofit fontScale="70000" lnSpcReduction="20000"/>
          </a:bodyPr>
          <a:lstStyle/>
          <a:p>
            <a:pPr marL="514350" indent="-514350">
              <a:buFont typeface="+mj-lt"/>
              <a:buAutoNum type="arabicPeriod"/>
            </a:pPr>
            <a:r>
              <a:rPr lang="en-US"/>
              <a:t>Integrate gene expression data and metadata into the browser database</a:t>
            </a:r>
          </a:p>
          <a:p>
            <a:pPr marL="0" indent="0">
              <a:buNone/>
            </a:pPr>
            <a:endParaRPr lang="en-US"/>
          </a:p>
          <a:p>
            <a:pPr marL="514350" indent="-514350">
              <a:buFont typeface="+mj-lt"/>
              <a:buAutoNum type="arabicPeriod"/>
            </a:pPr>
            <a:r>
              <a:rPr lang="en-US"/>
              <a:t>Develop new bar-graph track display </a:t>
            </a:r>
          </a:p>
          <a:p>
            <a:pPr marL="0" indent="0">
              <a:buNone/>
            </a:pPr>
            <a:endParaRPr lang="en-US"/>
          </a:p>
          <a:p>
            <a:pPr marL="514350" indent="-514350">
              <a:buFont typeface="+mj-lt"/>
              <a:buAutoNum type="arabicPeriod"/>
            </a:pPr>
            <a:endParaRPr lang="en-US"/>
          </a:p>
          <a:p>
            <a:pPr marL="514350" indent="-514350">
              <a:buFont typeface="+mj-lt"/>
              <a:buAutoNum type="arabicPeriod"/>
            </a:pPr>
            <a:endParaRPr lang="en-US"/>
          </a:p>
          <a:p>
            <a:pPr marL="514350" indent="-514350">
              <a:buFont typeface="+mj-lt"/>
              <a:buAutoNum type="arabicPeriod"/>
            </a:pPr>
            <a:r>
              <a:rPr lang="en-US"/>
              <a:t>Create browser track for GTEx gene-level expression</a:t>
            </a:r>
          </a:p>
          <a:p>
            <a:pPr marL="0" indent="0">
              <a:buNone/>
            </a:pPr>
            <a:endParaRPr lang="en-US"/>
          </a:p>
          <a:p>
            <a:pPr marL="514350" indent="-514350">
              <a:buFont typeface="+mj-lt"/>
              <a:buAutoNum type="arabicPeriod"/>
            </a:pPr>
            <a:r>
              <a:rPr lang="en-US"/>
              <a:t>Create browser track for GTEx allele-specific expression</a:t>
            </a:r>
          </a:p>
          <a:p>
            <a:pPr marL="0" indent="0">
              <a:buNone/>
            </a:pPr>
            <a:endParaRPr lang="en-US"/>
          </a:p>
          <a:p>
            <a:pPr marL="514350" indent="-514350">
              <a:buFont typeface="+mj-lt"/>
              <a:buAutoNum type="arabicPeriod"/>
            </a:pPr>
            <a:r>
              <a:rPr lang="en-US"/>
              <a:t> Integrate GTEx expression into browser gene details</a:t>
            </a:r>
          </a:p>
          <a:p>
            <a:pPr marL="0" indent="0">
              <a:buNone/>
            </a:pPr>
            <a:endParaRPr lang="en-US"/>
          </a:p>
          <a:p>
            <a:pPr marL="514350" indent="-514350">
              <a:buFont typeface="+mj-lt"/>
              <a:buAutoNum type="arabicPeriod"/>
            </a:pPr>
            <a:r>
              <a:rPr lang="en-US"/>
              <a:t>Add GTEx expression columns to the Gene Sorter</a:t>
            </a:r>
          </a:p>
          <a:p>
            <a:pPr marL="514350" indent="-514350">
              <a:buFont typeface="+mj-lt"/>
              <a:buAutoNum type="arabicPeriod"/>
            </a:pPr>
            <a:endParaRPr lang="en-US"/>
          </a:p>
          <a:p>
            <a:pPr marL="0" indent="0">
              <a:buNone/>
            </a:pPr>
            <a:r>
              <a:rPr lang="en-US"/>
              <a:t> </a:t>
            </a:r>
          </a:p>
          <a:p>
            <a:pPr marL="0" indent="0">
              <a:buNone/>
            </a:pPr>
            <a:endParaRPr lang="en-US"/>
          </a:p>
        </p:txBody>
      </p:sp>
      <p:sp>
        <p:nvSpPr>
          <p:cNvPr id="4" name="Rectangle 3"/>
          <p:cNvSpPr/>
          <p:nvPr/>
        </p:nvSpPr>
        <p:spPr>
          <a:xfrm>
            <a:off x="169538" y="956981"/>
            <a:ext cx="575323" cy="646331"/>
          </a:xfrm>
          <a:prstGeom prst="rect">
            <a:avLst/>
          </a:prstGeom>
        </p:spPr>
        <p:txBody>
          <a:bodyPr wrap="none">
            <a:spAutoFit/>
          </a:bodyPr>
          <a:lstStyle/>
          <a:p>
            <a:r>
              <a:rPr lang="en-US" sz="3600" b="0" i="0" smtClean="0">
                <a:solidFill>
                  <a:srgbClr val="008000"/>
                </a:solidFill>
                <a:latin typeface="Zapf Dingbats"/>
                <a:ea typeface="Zapf Dingbats"/>
                <a:cs typeface="Zapf Dingbats"/>
              </a:rPr>
              <a:t>✔</a:t>
            </a:r>
            <a:endParaRPr lang="en-US" sz="3600">
              <a:solidFill>
                <a:srgbClr val="008000"/>
              </a:solidFill>
            </a:endParaRPr>
          </a:p>
        </p:txBody>
      </p:sp>
      <p:sp>
        <p:nvSpPr>
          <p:cNvPr id="5" name="Rectangle 4"/>
          <p:cNvSpPr/>
          <p:nvPr/>
        </p:nvSpPr>
        <p:spPr>
          <a:xfrm>
            <a:off x="169538" y="1866354"/>
            <a:ext cx="575323" cy="646331"/>
          </a:xfrm>
          <a:prstGeom prst="rect">
            <a:avLst/>
          </a:prstGeom>
        </p:spPr>
        <p:txBody>
          <a:bodyPr wrap="none">
            <a:spAutoFit/>
          </a:bodyPr>
          <a:lstStyle/>
          <a:p>
            <a:r>
              <a:rPr lang="en-US" sz="3600" b="0" i="0" smtClean="0">
                <a:solidFill>
                  <a:srgbClr val="008000"/>
                </a:solidFill>
                <a:latin typeface="Zapf Dingbats"/>
                <a:ea typeface="Zapf Dingbats"/>
                <a:cs typeface="Zapf Dingbats"/>
              </a:rPr>
              <a:t>✔</a:t>
            </a:r>
            <a:endParaRPr lang="en-US" sz="3600">
              <a:solidFill>
                <a:srgbClr val="008000"/>
              </a:solidFill>
            </a:endParaRPr>
          </a:p>
        </p:txBody>
      </p:sp>
      <p:sp>
        <p:nvSpPr>
          <p:cNvPr id="6" name="Rectangle 5"/>
          <p:cNvSpPr/>
          <p:nvPr/>
        </p:nvSpPr>
        <p:spPr>
          <a:xfrm>
            <a:off x="80144" y="3228607"/>
            <a:ext cx="575323" cy="646331"/>
          </a:xfrm>
          <a:prstGeom prst="rect">
            <a:avLst/>
          </a:prstGeom>
        </p:spPr>
        <p:txBody>
          <a:bodyPr wrap="none">
            <a:spAutoFit/>
          </a:bodyPr>
          <a:lstStyle/>
          <a:p>
            <a:r>
              <a:rPr lang="en-US" sz="3600" b="0" i="0" smtClean="0">
                <a:solidFill>
                  <a:srgbClr val="008000"/>
                </a:solidFill>
                <a:latin typeface="Zapf Dingbats"/>
                <a:ea typeface="Zapf Dingbats"/>
                <a:cs typeface="Zapf Dingbats"/>
              </a:rPr>
              <a:t>✔</a:t>
            </a:r>
            <a:endParaRPr lang="en-US" sz="3600">
              <a:solidFill>
                <a:srgbClr val="008000"/>
              </a:solidFill>
            </a:endParaRPr>
          </a:p>
        </p:txBody>
      </p:sp>
      <p:sp>
        <p:nvSpPr>
          <p:cNvPr id="7" name="TextBox 6"/>
          <p:cNvSpPr txBox="1"/>
          <p:nvPr/>
        </p:nvSpPr>
        <p:spPr>
          <a:xfrm>
            <a:off x="457200" y="5956859"/>
            <a:ext cx="7313207" cy="1015663"/>
          </a:xfrm>
          <a:prstGeom prst="rect">
            <a:avLst/>
          </a:prstGeom>
          <a:noFill/>
        </p:spPr>
        <p:txBody>
          <a:bodyPr wrap="none" rtlCol="0">
            <a:spAutoFit/>
          </a:bodyPr>
          <a:lstStyle/>
          <a:p>
            <a:pPr marL="0" lvl="1"/>
            <a:r>
              <a:rPr lang="en-US" sz="2000" i="1"/>
              <a:t>-&gt;  Try the GTEx gene expression track on the UCSC preview browser</a:t>
            </a:r>
            <a:r>
              <a:rPr lang="en-US" sz="2000"/>
              <a:t>:</a:t>
            </a:r>
          </a:p>
          <a:p>
            <a:pPr marL="0" lvl="1"/>
            <a:r>
              <a:rPr lang="en-US" sz="2400"/>
              <a:t>	</a:t>
            </a:r>
            <a:r>
              <a:rPr lang="en-US" sz="2000"/>
              <a:t> </a:t>
            </a:r>
            <a:r>
              <a:rPr lang="en-US" sz="2000">
                <a:hlinkClick r:id="rId2"/>
              </a:rPr>
              <a:t>http://tinyurl.com/gtexUcsc</a:t>
            </a:r>
            <a:endParaRPr lang="en-US" sz="2000"/>
          </a:p>
          <a:p>
            <a:r>
              <a:rPr lang="en-US" sz="1600"/>
              <a:t> </a:t>
            </a:r>
          </a:p>
        </p:txBody>
      </p:sp>
      <p:pic>
        <p:nvPicPr>
          <p:cNvPr id="8" name="Picture 7"/>
          <p:cNvPicPr>
            <a:picLocks noChangeAspect="1"/>
          </p:cNvPicPr>
          <p:nvPr/>
        </p:nvPicPr>
        <p:blipFill>
          <a:blip r:embed="rId3"/>
          <a:stretch>
            <a:fillRect/>
          </a:stretch>
        </p:blipFill>
        <p:spPr>
          <a:xfrm>
            <a:off x="1116745" y="2512685"/>
            <a:ext cx="6184594" cy="707436"/>
          </a:xfrm>
          <a:prstGeom prst="rect">
            <a:avLst/>
          </a:prstGeom>
          <a:ln>
            <a:solidFill>
              <a:schemeClr val="tx1"/>
            </a:solidFill>
          </a:ln>
        </p:spPr>
      </p:pic>
    </p:spTree>
    <p:extLst>
      <p:ext uri="{BB962C8B-B14F-4D97-AF65-F5344CB8AC3E}">
        <p14:creationId xmlns:p14="http://schemas.microsoft.com/office/powerpoint/2010/main" val="3516591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2"/>
            <a:ext cx="8229600" cy="1143000"/>
          </a:xfrm>
        </p:spPr>
        <p:txBody>
          <a:bodyPr/>
          <a:lstStyle/>
          <a:p>
            <a:r>
              <a:rPr lang="en-US"/>
              <a:t>GTEx</a:t>
            </a:r>
            <a:r>
              <a:rPr lang="en-US" baseline="0"/>
              <a:t> Gene Expression track</a:t>
            </a:r>
            <a:endParaRPr lang="en-US"/>
          </a:p>
        </p:txBody>
      </p:sp>
      <p:pic>
        <p:nvPicPr>
          <p:cNvPr id="6" name="Picture 5" descr="hgt_hgwdev_kate_4f32_bcd36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04" y="1205961"/>
            <a:ext cx="8530853" cy="4707767"/>
          </a:xfrm>
          <a:prstGeom prst="rect">
            <a:avLst/>
          </a:prstGeom>
          <a:ln>
            <a:solidFill>
              <a:schemeClr val="tx1"/>
            </a:solidFill>
          </a:ln>
        </p:spPr>
      </p:pic>
      <p:sp>
        <p:nvSpPr>
          <p:cNvPr id="7" name="TextBox 6"/>
          <p:cNvSpPr txBox="1"/>
          <p:nvPr/>
        </p:nvSpPr>
        <p:spPr>
          <a:xfrm>
            <a:off x="350404" y="6093703"/>
            <a:ext cx="8715321" cy="646331"/>
          </a:xfrm>
          <a:prstGeom prst="rect">
            <a:avLst/>
          </a:prstGeom>
          <a:noFill/>
        </p:spPr>
        <p:txBody>
          <a:bodyPr wrap="none" rtlCol="0">
            <a:spAutoFit/>
          </a:bodyPr>
          <a:lstStyle/>
          <a:p>
            <a:r>
              <a:rPr lang="en-US"/>
              <a:t>LCAP gene locus, showing highest expression in heart and skeletal muscle.  Mouseover on</a:t>
            </a:r>
          </a:p>
          <a:p>
            <a:r>
              <a:rPr lang="en-US"/>
              <a:t>bars shows tissue type and median score.  Click-through shows boxplot with score ranges.</a:t>
            </a:r>
          </a:p>
        </p:txBody>
      </p:sp>
    </p:spTree>
    <p:extLst>
      <p:ext uri="{BB962C8B-B14F-4D97-AF65-F5344CB8AC3E}">
        <p14:creationId xmlns:p14="http://schemas.microsoft.com/office/powerpoint/2010/main" val="2057373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57775" y="6488668"/>
            <a:ext cx="3061749" cy="369332"/>
          </a:xfrm>
          <a:prstGeom prst="rect">
            <a:avLst/>
          </a:prstGeom>
          <a:noFill/>
        </p:spPr>
        <p:txBody>
          <a:bodyPr wrap="square" rtlCol="0">
            <a:spAutoFit/>
          </a:bodyPr>
          <a:lstStyle/>
          <a:p>
            <a:r>
              <a:rPr lang="en-US"/>
              <a:t>Gene expression details page</a:t>
            </a:r>
          </a:p>
        </p:txBody>
      </p:sp>
      <p:pic>
        <p:nvPicPr>
          <p:cNvPr id="3" name="Picture 2"/>
          <p:cNvPicPr>
            <a:picLocks noChangeAspect="1"/>
          </p:cNvPicPr>
          <p:nvPr/>
        </p:nvPicPr>
        <p:blipFill>
          <a:blip r:embed="rId2"/>
          <a:stretch>
            <a:fillRect/>
          </a:stretch>
        </p:blipFill>
        <p:spPr>
          <a:xfrm>
            <a:off x="0" y="0"/>
            <a:ext cx="9144000" cy="6560798"/>
          </a:xfrm>
          <a:prstGeom prst="rect">
            <a:avLst/>
          </a:prstGeom>
        </p:spPr>
      </p:pic>
    </p:spTree>
    <p:extLst>
      <p:ext uri="{BB962C8B-B14F-4D97-AF65-F5344CB8AC3E}">
        <p14:creationId xmlns:p14="http://schemas.microsoft.com/office/powerpoint/2010/main" val="158241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2"/>
            <a:ext cx="8229600" cy="1143000"/>
          </a:xfrm>
        </p:spPr>
        <p:txBody>
          <a:bodyPr/>
          <a:lstStyle/>
          <a:p>
            <a:r>
              <a:rPr lang="en-US"/>
              <a:t>Multi-gene view</a:t>
            </a:r>
          </a:p>
        </p:txBody>
      </p:sp>
      <p:pic>
        <p:nvPicPr>
          <p:cNvPr id="7" name="Picture 6" descr="hgt_hgwdev_kate_137b_ba2ce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74" y="1136688"/>
            <a:ext cx="9010073" cy="4388240"/>
          </a:xfrm>
          <a:prstGeom prst="rect">
            <a:avLst/>
          </a:prstGeom>
          <a:ln>
            <a:solidFill>
              <a:schemeClr val="tx1"/>
            </a:solidFill>
          </a:ln>
        </p:spPr>
      </p:pic>
      <p:sp>
        <p:nvSpPr>
          <p:cNvPr id="8" name="TextBox 7"/>
          <p:cNvSpPr txBox="1"/>
          <p:nvPr/>
        </p:nvSpPr>
        <p:spPr>
          <a:xfrm>
            <a:off x="457200" y="5911273"/>
            <a:ext cx="4503306" cy="461665"/>
          </a:xfrm>
          <a:prstGeom prst="rect">
            <a:avLst/>
          </a:prstGeom>
          <a:noFill/>
        </p:spPr>
        <p:txBody>
          <a:bodyPr wrap="none" rtlCol="0">
            <a:spAutoFit/>
          </a:bodyPr>
          <a:lstStyle/>
          <a:p>
            <a:r>
              <a:rPr lang="en-US" sz="2400"/>
              <a:t>200 Kbp region of chromosome 17</a:t>
            </a:r>
          </a:p>
        </p:txBody>
      </p:sp>
    </p:spTree>
    <p:extLst>
      <p:ext uri="{BB962C8B-B14F-4D97-AF65-F5344CB8AC3E}">
        <p14:creationId xmlns:p14="http://schemas.microsoft.com/office/powerpoint/2010/main" val="327302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2"/>
            <a:ext cx="8229600" cy="1143000"/>
          </a:xfrm>
        </p:spPr>
        <p:txBody>
          <a:bodyPr/>
          <a:lstStyle/>
          <a:p>
            <a:r>
              <a:rPr lang="en-US"/>
              <a:t>Multi-megabase view</a:t>
            </a:r>
          </a:p>
        </p:txBody>
      </p:sp>
      <p:pic>
        <p:nvPicPr>
          <p:cNvPr id="5" name="Picture 4" descr="hgt_hgwdev_kate_4973_b9fcb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17" y="1159754"/>
            <a:ext cx="9098569" cy="4599832"/>
          </a:xfrm>
          <a:prstGeom prst="rect">
            <a:avLst/>
          </a:prstGeom>
          <a:ln>
            <a:solidFill>
              <a:schemeClr val="tx1"/>
            </a:solidFill>
          </a:ln>
        </p:spPr>
      </p:pic>
      <p:sp>
        <p:nvSpPr>
          <p:cNvPr id="3" name="TextBox 2"/>
          <p:cNvSpPr txBox="1"/>
          <p:nvPr/>
        </p:nvSpPr>
        <p:spPr>
          <a:xfrm>
            <a:off x="179549" y="6246030"/>
            <a:ext cx="3804322" cy="400110"/>
          </a:xfrm>
          <a:prstGeom prst="rect">
            <a:avLst/>
          </a:prstGeom>
          <a:noFill/>
        </p:spPr>
        <p:txBody>
          <a:bodyPr wrap="none" rtlCol="0">
            <a:spAutoFit/>
          </a:bodyPr>
          <a:lstStyle/>
          <a:p>
            <a:r>
              <a:rPr lang="en-US" sz="2000"/>
              <a:t>2.7 Mbp region of chromosome 17</a:t>
            </a:r>
          </a:p>
        </p:txBody>
      </p:sp>
    </p:spTree>
    <p:extLst>
      <p:ext uri="{BB962C8B-B14F-4D97-AF65-F5344CB8AC3E}">
        <p14:creationId xmlns:p14="http://schemas.microsoft.com/office/powerpoint/2010/main" val="1016380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90" y="62961"/>
            <a:ext cx="8229600" cy="1143000"/>
          </a:xfrm>
        </p:spPr>
        <p:txBody>
          <a:bodyPr/>
          <a:lstStyle/>
          <a:p>
            <a:r>
              <a:rPr lang="en-US"/>
              <a:t>Track features	</a:t>
            </a:r>
          </a:p>
        </p:txBody>
      </p:sp>
      <p:sp>
        <p:nvSpPr>
          <p:cNvPr id="3" name="Content Placeholder 2"/>
          <p:cNvSpPr>
            <a:spLocks noGrp="1"/>
          </p:cNvSpPr>
          <p:nvPr>
            <p:ph idx="1"/>
          </p:nvPr>
        </p:nvSpPr>
        <p:spPr>
          <a:xfrm>
            <a:off x="193524" y="1309144"/>
            <a:ext cx="8770303" cy="5438056"/>
          </a:xfrm>
        </p:spPr>
        <p:txBody>
          <a:bodyPr>
            <a:normAutofit fontScale="70000" lnSpcReduction="20000"/>
          </a:bodyPr>
          <a:lstStyle/>
          <a:p>
            <a:r>
              <a:rPr lang="en-US"/>
              <a:t>Main browser displays a bargraph per gene, with bar height for each tissue based on the median expression level (RPKM)</a:t>
            </a:r>
          </a:p>
          <a:p>
            <a:pPr marL="0" indent="0">
              <a:buNone/>
            </a:pPr>
            <a:endParaRPr lang="en-US"/>
          </a:p>
          <a:p>
            <a:r>
              <a:rPr lang="en-US"/>
              <a:t>Mouseovers on gene shows description; on bars show tissue and score.</a:t>
            </a:r>
          </a:p>
          <a:p>
            <a:endParaRPr lang="en-US"/>
          </a:p>
          <a:p>
            <a:r>
              <a:rPr lang="en-US"/>
              <a:t>Graph is configurable to draw bar heights based on raw score (with max limit selectable) or log transform</a:t>
            </a:r>
          </a:p>
          <a:p>
            <a:pPr marL="0" indent="0">
              <a:buNone/>
            </a:pPr>
            <a:endParaRPr lang="en-US"/>
          </a:p>
          <a:p>
            <a:r>
              <a:rPr lang="en-US"/>
              <a:t>Supports tissue selection via sortable table</a:t>
            </a:r>
          </a:p>
          <a:p>
            <a:pPr marL="0" indent="0">
              <a:buNone/>
            </a:pPr>
            <a:endParaRPr lang="en-US"/>
          </a:p>
          <a:p>
            <a:r>
              <a:rPr lang="en-US"/>
              <a:t>Provides comparison function to subset samples (currently, Male/Female).  Comparisons are shown as a difference graph or mirror graphs.</a:t>
            </a:r>
          </a:p>
          <a:p>
            <a:pPr marL="0" indent="0">
              <a:buNone/>
            </a:pPr>
            <a:endParaRPr lang="en-US"/>
          </a:p>
          <a:p>
            <a:r>
              <a:rPr lang="en-US"/>
              <a:t>Details page shows boxplot of gene expression, including quartiles and outliers, on details page.</a:t>
            </a:r>
          </a:p>
          <a:p>
            <a:endParaRPr lang="en-US"/>
          </a:p>
        </p:txBody>
      </p:sp>
    </p:spTree>
    <p:extLst>
      <p:ext uri="{BB962C8B-B14F-4D97-AF65-F5344CB8AC3E}">
        <p14:creationId xmlns:p14="http://schemas.microsoft.com/office/powerpoint/2010/main" val="30115183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62345" y="645531"/>
            <a:ext cx="6261840" cy="6253239"/>
          </a:xfrm>
          <a:prstGeom prst="rect">
            <a:avLst/>
          </a:prstGeom>
          <a:ln>
            <a:solidFill>
              <a:schemeClr val="tx1"/>
            </a:solidFill>
          </a:ln>
        </p:spPr>
      </p:pic>
      <p:sp>
        <p:nvSpPr>
          <p:cNvPr id="7" name="TextBox 6"/>
          <p:cNvSpPr txBox="1"/>
          <p:nvPr/>
        </p:nvSpPr>
        <p:spPr>
          <a:xfrm>
            <a:off x="3023809" y="-4"/>
            <a:ext cx="9144000" cy="523220"/>
          </a:xfrm>
          <a:prstGeom prst="rect">
            <a:avLst/>
          </a:prstGeom>
          <a:noFill/>
        </p:spPr>
        <p:txBody>
          <a:bodyPr wrap="square" rtlCol="0">
            <a:spAutoFit/>
          </a:bodyPr>
          <a:lstStyle/>
          <a:p>
            <a:r>
              <a:rPr lang="en-US" sz="2800"/>
              <a:t>Track Configuration</a:t>
            </a:r>
          </a:p>
        </p:txBody>
      </p:sp>
      <p:sp>
        <p:nvSpPr>
          <p:cNvPr id="8" name="TextBox 7"/>
          <p:cNvSpPr txBox="1"/>
          <p:nvPr/>
        </p:nvSpPr>
        <p:spPr>
          <a:xfrm>
            <a:off x="501163" y="3117333"/>
            <a:ext cx="1661182" cy="369332"/>
          </a:xfrm>
          <a:prstGeom prst="rect">
            <a:avLst/>
          </a:prstGeom>
          <a:solidFill>
            <a:schemeClr val="bg2"/>
          </a:solidFill>
        </p:spPr>
        <p:txBody>
          <a:bodyPr wrap="none" rtlCol="0">
            <a:spAutoFit/>
          </a:bodyPr>
          <a:lstStyle/>
          <a:p>
            <a:r>
              <a:rPr lang="en-US"/>
              <a:t>Tissue selection</a:t>
            </a:r>
          </a:p>
        </p:txBody>
      </p:sp>
      <p:sp>
        <p:nvSpPr>
          <p:cNvPr id="9" name="TextBox 8"/>
          <p:cNvSpPr txBox="1"/>
          <p:nvPr/>
        </p:nvSpPr>
        <p:spPr>
          <a:xfrm>
            <a:off x="133048" y="2373181"/>
            <a:ext cx="2029297" cy="369332"/>
          </a:xfrm>
          <a:prstGeom prst="rect">
            <a:avLst/>
          </a:prstGeom>
          <a:solidFill>
            <a:schemeClr val="bg2"/>
          </a:solidFill>
        </p:spPr>
        <p:txBody>
          <a:bodyPr wrap="none" rtlCol="0">
            <a:spAutoFit/>
          </a:bodyPr>
          <a:lstStyle/>
          <a:p>
            <a:r>
              <a:rPr lang="en-US"/>
              <a:t>Sample comparison</a:t>
            </a:r>
          </a:p>
        </p:txBody>
      </p:sp>
    </p:spTree>
    <p:extLst>
      <p:ext uri="{BB962C8B-B14F-4D97-AF65-F5344CB8AC3E}">
        <p14:creationId xmlns:p14="http://schemas.microsoft.com/office/powerpoint/2010/main" val="328001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Comparisons</a:t>
            </a:r>
          </a:p>
        </p:txBody>
      </p:sp>
      <p:pic>
        <p:nvPicPr>
          <p:cNvPr id="4" name="Picture 3" descr="hgt_hgwdev_kate_7aef_c756b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77" y="1640495"/>
            <a:ext cx="8797276" cy="3942483"/>
          </a:xfrm>
          <a:prstGeom prst="rect">
            <a:avLst/>
          </a:prstGeom>
          <a:ln>
            <a:solidFill>
              <a:schemeClr val="tx1"/>
            </a:solidFill>
          </a:ln>
        </p:spPr>
      </p:pic>
      <p:sp>
        <p:nvSpPr>
          <p:cNvPr id="5" name="TextBox 4"/>
          <p:cNvSpPr txBox="1"/>
          <p:nvPr/>
        </p:nvSpPr>
        <p:spPr>
          <a:xfrm>
            <a:off x="1119497" y="5887263"/>
            <a:ext cx="7864803" cy="646331"/>
          </a:xfrm>
          <a:prstGeom prst="rect">
            <a:avLst/>
          </a:prstGeom>
          <a:noFill/>
        </p:spPr>
        <p:txBody>
          <a:bodyPr wrap="none" rtlCol="0">
            <a:spAutoFit/>
          </a:bodyPr>
          <a:lstStyle/>
          <a:p>
            <a:r>
              <a:rPr lang="en-US"/>
              <a:t>Gender expression differences graph.  The tissue filter was applied here to exclude</a:t>
            </a:r>
          </a:p>
          <a:p>
            <a:r>
              <a:rPr lang="en-US"/>
              <a:t>gender-specific tissues.</a:t>
            </a:r>
          </a:p>
        </p:txBody>
      </p:sp>
    </p:spTree>
    <p:extLst>
      <p:ext uri="{BB962C8B-B14F-4D97-AF65-F5344CB8AC3E}">
        <p14:creationId xmlns:p14="http://schemas.microsoft.com/office/powerpoint/2010/main" val="26337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9524" y="426570"/>
            <a:ext cx="6939486" cy="6382952"/>
          </a:xfrm>
          <a:prstGeom prst="rect">
            <a:avLst/>
          </a:prstGeom>
          <a:ln>
            <a:solidFill>
              <a:schemeClr val="tx1"/>
            </a:solidFill>
          </a:ln>
        </p:spPr>
      </p:pic>
      <p:sp>
        <p:nvSpPr>
          <p:cNvPr id="5" name="TextBox 4"/>
          <p:cNvSpPr txBox="1"/>
          <p:nvPr/>
        </p:nvSpPr>
        <p:spPr>
          <a:xfrm>
            <a:off x="2975429" y="57238"/>
            <a:ext cx="2319528" cy="369332"/>
          </a:xfrm>
          <a:prstGeom prst="rect">
            <a:avLst/>
          </a:prstGeom>
          <a:noFill/>
        </p:spPr>
        <p:txBody>
          <a:bodyPr wrap="none" rtlCol="0">
            <a:spAutoFit/>
          </a:bodyPr>
          <a:lstStyle/>
          <a:p>
            <a:r>
              <a:rPr lang="en-US"/>
              <a:t>Track Description Page</a:t>
            </a:r>
          </a:p>
        </p:txBody>
      </p:sp>
    </p:spTree>
    <p:extLst>
      <p:ext uri="{BB962C8B-B14F-4D97-AF65-F5344CB8AC3E}">
        <p14:creationId xmlns:p14="http://schemas.microsoft.com/office/powerpoint/2010/main" val="3014031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0"/>
            <a:ext cx="8229600" cy="1143000"/>
          </a:xfrm>
        </p:spPr>
        <p:txBody>
          <a:bodyPr/>
          <a:lstStyle/>
          <a:p>
            <a:r>
              <a:rPr lang="en-US"/>
              <a:t>Linkouts to GTEx portal</a:t>
            </a:r>
          </a:p>
        </p:txBody>
      </p:sp>
      <p:pic>
        <p:nvPicPr>
          <p:cNvPr id="4" name="Picture 3"/>
          <p:cNvPicPr>
            <a:picLocks noChangeAspect="1"/>
          </p:cNvPicPr>
          <p:nvPr/>
        </p:nvPicPr>
        <p:blipFill>
          <a:blip r:embed="rId2"/>
          <a:stretch>
            <a:fillRect/>
          </a:stretch>
        </p:blipFill>
        <p:spPr>
          <a:xfrm>
            <a:off x="3576575" y="3100205"/>
            <a:ext cx="5445064" cy="3757795"/>
          </a:xfrm>
          <a:prstGeom prst="rect">
            <a:avLst/>
          </a:prstGeom>
        </p:spPr>
      </p:pic>
      <p:pic>
        <p:nvPicPr>
          <p:cNvPr id="5" name="Picture 4"/>
          <p:cNvPicPr>
            <a:picLocks noChangeAspect="1"/>
          </p:cNvPicPr>
          <p:nvPr/>
        </p:nvPicPr>
        <p:blipFill>
          <a:blip r:embed="rId3"/>
          <a:stretch>
            <a:fillRect/>
          </a:stretch>
        </p:blipFill>
        <p:spPr>
          <a:xfrm>
            <a:off x="262906" y="1272110"/>
            <a:ext cx="5519886" cy="651881"/>
          </a:xfrm>
          <a:prstGeom prst="rect">
            <a:avLst/>
          </a:prstGeom>
        </p:spPr>
      </p:pic>
      <p:pic>
        <p:nvPicPr>
          <p:cNvPr id="7" name="Picture 6"/>
          <p:cNvPicPr>
            <a:picLocks noChangeAspect="1"/>
          </p:cNvPicPr>
          <p:nvPr/>
        </p:nvPicPr>
        <p:blipFill>
          <a:blip r:embed="rId4"/>
          <a:stretch>
            <a:fillRect/>
          </a:stretch>
        </p:blipFill>
        <p:spPr>
          <a:xfrm>
            <a:off x="262906" y="1923991"/>
            <a:ext cx="5482266" cy="1030686"/>
          </a:xfrm>
          <a:prstGeom prst="rect">
            <a:avLst/>
          </a:prstGeom>
        </p:spPr>
      </p:pic>
      <p:sp>
        <p:nvSpPr>
          <p:cNvPr id="8" name="TextBox 7"/>
          <p:cNvSpPr txBox="1"/>
          <p:nvPr/>
        </p:nvSpPr>
        <p:spPr>
          <a:xfrm>
            <a:off x="5745172" y="2479643"/>
            <a:ext cx="3403922" cy="369332"/>
          </a:xfrm>
          <a:prstGeom prst="rect">
            <a:avLst/>
          </a:prstGeom>
          <a:noFill/>
        </p:spPr>
        <p:txBody>
          <a:bodyPr wrap="none" rtlCol="0">
            <a:spAutoFit/>
          </a:bodyPr>
          <a:lstStyle/>
          <a:p>
            <a:r>
              <a:rPr lang="en-US"/>
              <a:t>UCSC/GENCODE genes detail page</a:t>
            </a:r>
          </a:p>
        </p:txBody>
      </p:sp>
      <p:sp>
        <p:nvSpPr>
          <p:cNvPr id="9" name="TextBox 8"/>
          <p:cNvSpPr txBox="1"/>
          <p:nvPr/>
        </p:nvSpPr>
        <p:spPr>
          <a:xfrm>
            <a:off x="132282" y="3433721"/>
            <a:ext cx="3444293" cy="369332"/>
          </a:xfrm>
          <a:prstGeom prst="rect">
            <a:avLst/>
          </a:prstGeom>
          <a:noFill/>
        </p:spPr>
        <p:txBody>
          <a:bodyPr wrap="square" rtlCol="0">
            <a:spAutoFit/>
          </a:bodyPr>
          <a:lstStyle/>
          <a:p>
            <a:r>
              <a:rPr lang="en-US"/>
              <a:t>GTEx gene expression details page</a:t>
            </a:r>
          </a:p>
        </p:txBody>
      </p:sp>
    </p:spTree>
    <p:extLst>
      <p:ext uri="{BB962C8B-B14F-4D97-AF65-F5344CB8AC3E}">
        <p14:creationId xmlns:p14="http://schemas.microsoft.com/office/powerpoint/2010/main" val="1600937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86153" y="1285400"/>
            <a:ext cx="7259562" cy="2510465"/>
          </a:xfrm>
          <a:prstGeom prst="rect">
            <a:avLst/>
          </a:prstGeom>
        </p:spPr>
      </p:pic>
      <p:sp>
        <p:nvSpPr>
          <p:cNvPr id="7" name="Title 1"/>
          <p:cNvSpPr>
            <a:spLocks noGrp="1"/>
          </p:cNvSpPr>
          <p:nvPr>
            <p:ph type="title"/>
          </p:nvPr>
        </p:nvSpPr>
        <p:spPr>
          <a:xfrm>
            <a:off x="457200" y="142400"/>
            <a:ext cx="8229600" cy="1143000"/>
          </a:xfrm>
        </p:spPr>
        <p:txBody>
          <a:bodyPr/>
          <a:lstStyle/>
          <a:p>
            <a:r>
              <a:rPr lang="en-US"/>
              <a:t>The GTEx project</a:t>
            </a:r>
          </a:p>
        </p:txBody>
      </p:sp>
      <p:sp>
        <p:nvSpPr>
          <p:cNvPr id="8" name="TextBox 7"/>
          <p:cNvSpPr txBox="1"/>
          <p:nvPr/>
        </p:nvSpPr>
        <p:spPr>
          <a:xfrm>
            <a:off x="4986227" y="3925842"/>
            <a:ext cx="3480440" cy="646331"/>
          </a:xfrm>
          <a:prstGeom prst="rect">
            <a:avLst/>
          </a:prstGeom>
          <a:noFill/>
        </p:spPr>
        <p:txBody>
          <a:bodyPr wrap="none" rtlCol="0">
            <a:spAutoFit/>
          </a:bodyPr>
          <a:lstStyle/>
          <a:p>
            <a:r>
              <a:rPr lang="en-US">
                <a:hlinkClick r:id="rId3"/>
              </a:rPr>
              <a:t>https://commonfund.nih.gov/GTEx</a:t>
            </a:r>
            <a:endParaRPr lang="en-US"/>
          </a:p>
          <a:p>
            <a:endParaRPr lang="en-US"/>
          </a:p>
        </p:txBody>
      </p:sp>
      <p:sp>
        <p:nvSpPr>
          <p:cNvPr id="10" name="TextBox 9"/>
          <p:cNvSpPr txBox="1"/>
          <p:nvPr/>
        </p:nvSpPr>
        <p:spPr>
          <a:xfrm>
            <a:off x="553962" y="4487506"/>
            <a:ext cx="8485028" cy="1569660"/>
          </a:xfrm>
          <a:prstGeom prst="rect">
            <a:avLst/>
          </a:prstGeom>
          <a:noFill/>
        </p:spPr>
        <p:txBody>
          <a:bodyPr wrap="square" rtlCol="0">
            <a:spAutoFit/>
          </a:bodyPr>
          <a:lstStyle/>
          <a:p>
            <a:r>
              <a:rPr lang="en-US" sz="2400"/>
              <a:t>NIH Common Fund sponsored initiative launched in September 2010 to create a biobank and database resources for studies on the relationship between genetic variation and gene expression in multiple human tissues.    </a:t>
            </a:r>
            <a:r>
              <a:rPr lang="en-US" sz="2400" i="1"/>
              <a:t>Aim:  50+ tissues in 1000 individuals</a:t>
            </a:r>
            <a:r>
              <a:rPr lang="en-US" sz="2400"/>
              <a:t>.</a:t>
            </a:r>
          </a:p>
        </p:txBody>
      </p:sp>
      <p:sp>
        <p:nvSpPr>
          <p:cNvPr id="11" name="TextBox 10"/>
          <p:cNvSpPr txBox="1"/>
          <p:nvPr/>
        </p:nvSpPr>
        <p:spPr>
          <a:xfrm>
            <a:off x="638629" y="6191906"/>
            <a:ext cx="6695613" cy="461665"/>
          </a:xfrm>
          <a:prstGeom prst="rect">
            <a:avLst/>
          </a:prstGeom>
          <a:noFill/>
        </p:spPr>
        <p:txBody>
          <a:bodyPr wrap="none" rtlCol="0">
            <a:spAutoFit/>
          </a:bodyPr>
          <a:lstStyle/>
          <a:p>
            <a:r>
              <a:rPr lang="en-US" sz="2400"/>
              <a:t>NIH leads:  Jeff Streuwing and Simona Volpi (NHGRI)</a:t>
            </a:r>
          </a:p>
        </p:txBody>
      </p:sp>
    </p:spTree>
    <p:extLst>
      <p:ext uri="{BB962C8B-B14F-4D97-AF65-F5344CB8AC3E}">
        <p14:creationId xmlns:p14="http://schemas.microsoft.com/office/powerpoint/2010/main" val="2298403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570"/>
            <a:ext cx="8229600" cy="1143000"/>
          </a:xfrm>
        </p:spPr>
        <p:txBody>
          <a:bodyPr>
            <a:normAutofit fontScale="90000"/>
          </a:bodyPr>
          <a:lstStyle/>
          <a:p>
            <a:pPr algn="l"/>
            <a:r>
              <a:rPr lang="en-US"/>
              <a:t>Under the covers:</a:t>
            </a:r>
            <a:r>
              <a:rPr lang="en-US" baseline="0"/>
              <a:t> </a:t>
            </a:r>
            <a:br>
              <a:rPr lang="en-US" baseline="0"/>
            </a:br>
            <a:r>
              <a:rPr lang="en-US" baseline="0"/>
              <a:t>			GTEx </a:t>
            </a:r>
            <a:r>
              <a:rPr lang="en-US"/>
              <a:t>Database tables</a:t>
            </a:r>
            <a:r>
              <a:rPr lang="en-US" baseline="0"/>
              <a:t> </a:t>
            </a:r>
            <a:endParaRPr lang="en-US"/>
          </a:p>
        </p:txBody>
      </p:sp>
      <p:pic>
        <p:nvPicPr>
          <p:cNvPr id="4" name="Picture 3"/>
          <p:cNvPicPr>
            <a:picLocks noChangeAspect="1"/>
          </p:cNvPicPr>
          <p:nvPr/>
        </p:nvPicPr>
        <p:blipFill>
          <a:blip r:embed="rId2"/>
          <a:stretch>
            <a:fillRect/>
          </a:stretch>
        </p:blipFill>
        <p:spPr>
          <a:xfrm>
            <a:off x="0" y="1497566"/>
            <a:ext cx="9144000" cy="3253863"/>
          </a:xfrm>
          <a:prstGeom prst="rect">
            <a:avLst/>
          </a:prstGeom>
        </p:spPr>
      </p:pic>
      <p:sp>
        <p:nvSpPr>
          <p:cNvPr id="5" name="TextBox 4"/>
          <p:cNvSpPr txBox="1"/>
          <p:nvPr/>
        </p:nvSpPr>
        <p:spPr>
          <a:xfrm>
            <a:off x="264564" y="5516828"/>
            <a:ext cx="8879436" cy="923330"/>
          </a:xfrm>
          <a:prstGeom prst="rect">
            <a:avLst/>
          </a:prstGeom>
          <a:noFill/>
        </p:spPr>
        <p:txBody>
          <a:bodyPr wrap="square" rtlCol="0">
            <a:spAutoFit/>
          </a:bodyPr>
          <a:lstStyle/>
          <a:p>
            <a:r>
              <a:rPr lang="en-US"/>
              <a:t>Related tables:</a:t>
            </a:r>
          </a:p>
          <a:p>
            <a:r>
              <a:rPr lang="en-US"/>
              <a:t>	Data:  gtexSampleData (RPKM scores for each gene by sample)</a:t>
            </a:r>
          </a:p>
          <a:p>
            <a:r>
              <a:rPr lang="en-US"/>
              <a:t>	Metadata: gtexTissue, gtexSample, gtexDonor</a:t>
            </a:r>
          </a:p>
        </p:txBody>
      </p:sp>
      <p:sp>
        <p:nvSpPr>
          <p:cNvPr id="7" name="TextBox 6"/>
          <p:cNvSpPr txBox="1"/>
          <p:nvPr/>
        </p:nvSpPr>
        <p:spPr>
          <a:xfrm>
            <a:off x="264564" y="4751429"/>
            <a:ext cx="8639016" cy="646331"/>
          </a:xfrm>
          <a:prstGeom prst="rect">
            <a:avLst/>
          </a:prstGeom>
          <a:noFill/>
        </p:spPr>
        <p:txBody>
          <a:bodyPr wrap="none" rtlCol="0">
            <a:spAutoFit/>
          </a:bodyPr>
          <a:lstStyle/>
          <a:p>
            <a:r>
              <a:rPr lang="en-US"/>
              <a:t>Primary table for GTEx Gene Expression track.  This is a summary table of tissue medians</a:t>
            </a:r>
          </a:p>
          <a:p>
            <a:r>
              <a:rPr lang="en-US"/>
              <a:t>Per gene, anchored to the genomic location of the GTEx union transcript for the gene.</a:t>
            </a:r>
          </a:p>
        </p:txBody>
      </p:sp>
    </p:spTree>
    <p:extLst>
      <p:ext uri="{BB962C8B-B14F-4D97-AF65-F5344CB8AC3E}">
        <p14:creationId xmlns:p14="http://schemas.microsoft.com/office/powerpoint/2010/main" val="3130451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algn="l"/>
            <a:r>
              <a:rPr lang="en-US"/>
              <a:t>Data mining &amp; analysis:  </a:t>
            </a:r>
            <a:br>
              <a:rPr lang="en-US"/>
            </a:br>
            <a:r>
              <a:rPr lang="en-US"/>
              <a:t>			UCSC public MySQL server</a:t>
            </a:r>
            <a:br>
              <a:rPr lang="en-US"/>
            </a:br>
            <a:endParaRPr lang="en-US"/>
          </a:p>
        </p:txBody>
      </p:sp>
      <p:sp>
        <p:nvSpPr>
          <p:cNvPr id="3" name="Content Placeholder 2"/>
          <p:cNvSpPr>
            <a:spLocks noGrp="1"/>
          </p:cNvSpPr>
          <p:nvPr>
            <p:ph idx="1"/>
          </p:nvPr>
        </p:nvSpPr>
        <p:spPr>
          <a:xfrm>
            <a:off x="211651" y="1719269"/>
            <a:ext cx="8770303" cy="3506505"/>
          </a:xfrm>
          <a:ln>
            <a:solidFill>
              <a:schemeClr val="tx1"/>
            </a:solidFill>
          </a:ln>
        </p:spPr>
        <p:txBody>
          <a:bodyPr>
            <a:normAutofit/>
          </a:bodyPr>
          <a:lstStyle/>
          <a:p>
            <a:pPr marL="0" indent="0">
              <a:buNone/>
            </a:pPr>
            <a:r>
              <a:rPr lang="en-US" sz="1900">
                <a:latin typeface="Courier"/>
                <a:cs typeface="Courier"/>
              </a:rPr>
              <a:t>$ mysql –user=genome –host=genome-mysql.cse.ucsc.edu –A \</a:t>
            </a:r>
          </a:p>
          <a:p>
            <a:pPr marL="0" indent="0">
              <a:buNone/>
            </a:pPr>
            <a:r>
              <a:rPr lang="en-US" sz="1900">
                <a:latin typeface="Courier"/>
                <a:cs typeface="Courier"/>
              </a:rPr>
              <a:t>	hgFixed -e ‘select sampleId, tissue, gender, age,\ 		deathClass, ischemicTime, autolysisScore, rin,\ 		collectionSites, batchId, isolationDate from \ 		   		gtexSample, gtexDonor where \ 	  	  				gtexSample.donor=gtexDonor.name' | \</a:t>
            </a:r>
          </a:p>
          <a:p>
            <a:pPr marL="0" indent="0">
              <a:buNone/>
            </a:pPr>
            <a:r>
              <a:rPr lang="en-US" sz="1900">
                <a:latin typeface="Courier"/>
                <a:cs typeface="Courier"/>
              </a:rPr>
              <a:t>		sed -e 's/ //' &gt; 	sampleDf.txt</a:t>
            </a:r>
          </a:p>
          <a:p>
            <a:pPr marL="0" indent="0">
              <a:buNone/>
            </a:pPr>
            <a:r>
              <a:rPr lang="en-US" sz="1900">
                <a:latin typeface="Courier"/>
                <a:cs typeface="Courier"/>
              </a:rPr>
              <a:t>$ R</a:t>
            </a:r>
          </a:p>
          <a:p>
            <a:pPr marL="0" indent="0">
              <a:buNone/>
            </a:pPr>
            <a:r>
              <a:rPr lang="en-US" sz="1900">
                <a:latin typeface="Courier"/>
                <a:cs typeface="Courier"/>
              </a:rPr>
              <a:t>&gt;sampleDf &lt;- read.table("sampleDf.txt", sep="\t", 			header=TRUE)</a:t>
            </a:r>
          </a:p>
        </p:txBody>
      </p:sp>
      <p:sp>
        <p:nvSpPr>
          <p:cNvPr id="4" name="TextBox 3"/>
          <p:cNvSpPr txBox="1"/>
          <p:nvPr/>
        </p:nvSpPr>
        <p:spPr>
          <a:xfrm>
            <a:off x="457200" y="5372404"/>
            <a:ext cx="8524754" cy="461665"/>
          </a:xfrm>
          <a:prstGeom prst="rect">
            <a:avLst/>
          </a:prstGeom>
          <a:noFill/>
        </p:spPr>
        <p:txBody>
          <a:bodyPr wrap="square" rtlCol="0">
            <a:spAutoFit/>
          </a:bodyPr>
          <a:lstStyle/>
          <a:p>
            <a:r>
              <a:rPr lang="en-US" sz="2400"/>
              <a:t>Example:  Query GTEx metadata tables to create an R dataframe</a:t>
            </a:r>
          </a:p>
        </p:txBody>
      </p:sp>
    </p:spTree>
    <p:extLst>
      <p:ext uri="{BB962C8B-B14F-4D97-AF65-F5344CB8AC3E}">
        <p14:creationId xmlns:p14="http://schemas.microsoft.com/office/powerpoint/2010/main" val="3109160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922818" y="13815282"/>
            <a:ext cx="1801090" cy="1283885"/>
          </a:xfrm>
          <a:prstGeom prst="rect">
            <a:avLst/>
          </a:prstGeom>
        </p:spPr>
      </p:pic>
      <p:pic>
        <p:nvPicPr>
          <p:cNvPr id="5" name="Picture 4"/>
          <p:cNvPicPr>
            <a:picLocks noChangeAspect="1"/>
          </p:cNvPicPr>
          <p:nvPr/>
        </p:nvPicPr>
        <p:blipFill>
          <a:blip r:embed="rId3"/>
          <a:stretch>
            <a:fillRect/>
          </a:stretch>
        </p:blipFill>
        <p:spPr>
          <a:xfrm>
            <a:off x="1127591" y="1235333"/>
            <a:ext cx="7093932" cy="5622667"/>
          </a:xfrm>
          <a:prstGeom prst="rect">
            <a:avLst/>
          </a:prstGeom>
        </p:spPr>
      </p:pic>
      <p:sp>
        <p:nvSpPr>
          <p:cNvPr id="6" name="Title 1"/>
          <p:cNvSpPr>
            <a:spLocks noGrp="1"/>
          </p:cNvSpPr>
          <p:nvPr>
            <p:ph type="title"/>
          </p:nvPr>
        </p:nvSpPr>
        <p:spPr>
          <a:xfrm>
            <a:off x="655623" y="474679"/>
            <a:ext cx="8229600" cy="400082"/>
          </a:xfrm>
        </p:spPr>
        <p:txBody>
          <a:bodyPr>
            <a:noAutofit/>
          </a:bodyPr>
          <a:lstStyle/>
          <a:p>
            <a:pPr algn="l"/>
            <a:r>
              <a:rPr lang="en-US" sz="3200"/>
              <a:t>Data mining &amp; analysis:  </a:t>
            </a:r>
            <a:br>
              <a:rPr lang="en-US" sz="3200"/>
            </a:br>
            <a:r>
              <a:rPr lang="en-US" sz="3200"/>
              <a:t>	   New tool for database queries/intersections</a:t>
            </a:r>
          </a:p>
        </p:txBody>
      </p:sp>
    </p:spTree>
    <p:extLst>
      <p:ext uri="{BB962C8B-B14F-4D97-AF65-F5344CB8AC3E}">
        <p14:creationId xmlns:p14="http://schemas.microsoft.com/office/powerpoint/2010/main" val="79321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690"/>
            <a:ext cx="8229600" cy="1143000"/>
          </a:xfrm>
        </p:spPr>
        <p:txBody>
          <a:bodyPr>
            <a:normAutofit/>
          </a:bodyPr>
          <a:lstStyle/>
          <a:p>
            <a:r>
              <a:rPr lang="en-US" sz="3600"/>
              <a:t>Community</a:t>
            </a:r>
            <a:r>
              <a:rPr lang="en-US" sz="3600" baseline="0"/>
              <a:t> data:  GTEx data hub </a:t>
            </a:r>
            <a:endParaRPr lang="en-US" sz="3600"/>
          </a:p>
        </p:txBody>
      </p:sp>
      <p:sp>
        <p:nvSpPr>
          <p:cNvPr id="3" name="Content Placeholder 2"/>
          <p:cNvSpPr>
            <a:spLocks noGrp="1"/>
          </p:cNvSpPr>
          <p:nvPr>
            <p:ph idx="1"/>
          </p:nvPr>
        </p:nvSpPr>
        <p:spPr>
          <a:xfrm>
            <a:off x="457200" y="952310"/>
            <a:ext cx="8229600" cy="5734473"/>
          </a:xfrm>
        </p:spPr>
        <p:txBody>
          <a:bodyPr>
            <a:normAutofit fontScale="77500" lnSpcReduction="20000"/>
          </a:bodyPr>
          <a:lstStyle/>
          <a:p>
            <a:r>
              <a:rPr lang="en-US"/>
              <a:t>RNA-seq signal tracks for all samples</a:t>
            </a:r>
          </a:p>
          <a:p>
            <a:endParaRPr lang="en-US"/>
          </a:p>
          <a:p>
            <a:endParaRPr lang="en-US"/>
          </a:p>
          <a:p>
            <a:endParaRPr lang="en-US"/>
          </a:p>
          <a:p>
            <a:endParaRPr lang="en-US"/>
          </a:p>
          <a:p>
            <a:pPr marL="0" indent="0">
              <a:buNone/>
            </a:pPr>
            <a:endParaRPr lang="en-US"/>
          </a:p>
          <a:p>
            <a:pPr marL="0" indent="0">
              <a:buNone/>
            </a:pPr>
            <a:r>
              <a:rPr lang="en-US"/>
              <a:t> </a:t>
            </a:r>
          </a:p>
          <a:p>
            <a:r>
              <a:rPr lang="en-US"/>
              <a:t>Exon-level expression</a:t>
            </a:r>
          </a:p>
          <a:p>
            <a:pPr marL="0" indent="0">
              <a:buNone/>
            </a:pPr>
            <a:endParaRPr lang="en-US"/>
          </a:p>
          <a:p>
            <a:pPr marL="0" indent="0">
              <a:buNone/>
            </a:pPr>
            <a:endParaRPr lang="en-US"/>
          </a:p>
          <a:p>
            <a:pPr marL="0" indent="0">
              <a:buNone/>
            </a:pPr>
            <a:endParaRPr lang="en-US"/>
          </a:p>
          <a:p>
            <a:pPr marL="0" indent="0">
              <a:buNone/>
            </a:pPr>
            <a:endParaRPr lang="en-US"/>
          </a:p>
          <a:p>
            <a:pPr marL="0" indent="0">
              <a:buNone/>
            </a:pPr>
            <a:endParaRPr lang="en-US"/>
          </a:p>
          <a:p>
            <a:r>
              <a:rPr lang="en-US"/>
              <a:t>Transcript-level expression</a:t>
            </a:r>
          </a:p>
          <a:p>
            <a:r>
              <a:rPr lang="en-US"/>
              <a:t>Proteomics ?</a:t>
            </a:r>
          </a:p>
          <a:p>
            <a:endParaRPr lang="en-US"/>
          </a:p>
          <a:p>
            <a:endParaRPr lang="en-US"/>
          </a:p>
          <a:p>
            <a:endParaRPr lang="en-US"/>
          </a:p>
          <a:p>
            <a:endParaRPr lang="en-US"/>
          </a:p>
          <a:p>
            <a:endParaRPr lang="en-US"/>
          </a:p>
        </p:txBody>
      </p:sp>
      <p:pic>
        <p:nvPicPr>
          <p:cNvPr id="4" name="Picture 3" descr="hgt_genome_test_40d0_3c2260.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821" y="1372074"/>
            <a:ext cx="6858000" cy="194310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917821" y="4060364"/>
            <a:ext cx="6858000" cy="1830609"/>
          </a:xfrm>
          <a:prstGeom prst="rect">
            <a:avLst/>
          </a:prstGeom>
          <a:ln>
            <a:solidFill>
              <a:schemeClr val="tx1"/>
            </a:solidFill>
          </a:ln>
        </p:spPr>
      </p:pic>
    </p:spTree>
    <p:extLst>
      <p:ext uri="{BB962C8B-B14F-4D97-AF65-F5344CB8AC3E}">
        <p14:creationId xmlns:p14="http://schemas.microsoft.com/office/powerpoint/2010/main" val="1465710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127077"/>
            <a:ext cx="8229600" cy="501876"/>
          </a:xfrm>
        </p:spPr>
        <p:txBody>
          <a:bodyPr>
            <a:normAutofit fontScale="90000"/>
          </a:bodyPr>
          <a:lstStyle/>
          <a:p>
            <a:r>
              <a:rPr lang="en-US"/>
              <a:t>Plans</a:t>
            </a:r>
          </a:p>
        </p:txBody>
      </p:sp>
      <p:sp>
        <p:nvSpPr>
          <p:cNvPr id="3" name="Content Placeholder 2"/>
          <p:cNvSpPr>
            <a:spLocks noGrp="1"/>
          </p:cNvSpPr>
          <p:nvPr>
            <p:ph idx="1"/>
          </p:nvPr>
        </p:nvSpPr>
        <p:spPr>
          <a:xfrm>
            <a:off x="217714" y="870855"/>
            <a:ext cx="8926286" cy="5672670"/>
          </a:xfrm>
        </p:spPr>
        <p:txBody>
          <a:bodyPr>
            <a:normAutofit fontScale="70000" lnSpcReduction="20000"/>
          </a:bodyPr>
          <a:lstStyle/>
          <a:p>
            <a:pPr marL="514350" indent="-514350">
              <a:buFont typeface="+mj-lt"/>
              <a:buAutoNum type="arabicPeriod"/>
            </a:pPr>
            <a:r>
              <a:rPr lang="en-US"/>
              <a:t>Release GTEx V6 gene expression track on hg19 and hg38 (in pushQ week of Feb 15)</a:t>
            </a:r>
          </a:p>
          <a:p>
            <a:pPr marL="514350" indent="-514350">
              <a:buFont typeface="+mj-lt"/>
              <a:buAutoNum type="arabicPeriod"/>
            </a:pPr>
            <a:endParaRPr lang="en-US"/>
          </a:p>
          <a:p>
            <a:pPr marL="514350" indent="-514350">
              <a:buFont typeface="+mj-lt"/>
              <a:buAutoNum type="arabicPeriod"/>
            </a:pPr>
            <a:r>
              <a:rPr lang="en-US"/>
              <a:t>Integrate GTEx V6 gene expression graph into hgGene page (replace microarray heatmap)</a:t>
            </a:r>
          </a:p>
          <a:p>
            <a:pPr marL="514350" indent="-514350">
              <a:buFont typeface="+mj-lt"/>
              <a:buAutoNum type="arabicPeriod"/>
            </a:pPr>
            <a:endParaRPr lang="en-US"/>
          </a:p>
          <a:p>
            <a:pPr marL="514350" indent="-514350">
              <a:buFont typeface="+mj-lt"/>
              <a:buAutoNum type="arabicPeriod"/>
            </a:pPr>
            <a:r>
              <a:rPr lang="en-US"/>
              <a:t>Build public track hub of GTEx RNA-seq signal from all V6 samples (~8000), organized by tissue.  (with Parisa Nejad, and in collaboration with Benedict Paten’s group).</a:t>
            </a:r>
          </a:p>
          <a:p>
            <a:pPr marL="514350" indent="-514350">
              <a:buFont typeface="+mj-lt"/>
              <a:buAutoNum type="arabicPeriod"/>
            </a:pPr>
            <a:endParaRPr lang="en-US"/>
          </a:p>
          <a:p>
            <a:pPr marL="514350" indent="-514350">
              <a:buFont typeface="+mj-lt"/>
              <a:buAutoNum type="arabicPeriod"/>
            </a:pPr>
            <a:r>
              <a:rPr lang="en-US"/>
              <a:t>Add GTEx gene expression columns to Gene Sorter</a:t>
            </a:r>
          </a:p>
          <a:p>
            <a:pPr marL="514350" indent="-514350">
              <a:buFont typeface="+mj-lt"/>
              <a:buAutoNum type="arabicPeriod"/>
            </a:pPr>
            <a:endParaRPr lang="en-US"/>
          </a:p>
          <a:p>
            <a:pPr marL="514350" indent="-514350">
              <a:buFont typeface="+mj-lt"/>
              <a:buAutoNum type="arabicPeriod"/>
            </a:pPr>
            <a:r>
              <a:rPr lang="en-US"/>
              <a:t>Implement GTEx eQTL or allele-specific expression track (TBD)</a:t>
            </a:r>
          </a:p>
          <a:p>
            <a:pPr marL="514350" indent="-514350">
              <a:buFont typeface="+mj-lt"/>
              <a:buAutoNum type="arabicPeriod"/>
            </a:pPr>
            <a:endParaRPr lang="en-US"/>
          </a:p>
          <a:p>
            <a:pPr marL="514350" indent="-514350">
              <a:buFont typeface="+mj-lt"/>
              <a:buAutoNum type="arabicPeriod"/>
            </a:pPr>
            <a:r>
              <a:rPr lang="en-US"/>
              <a:t>Work with GTEx portal team (Jared Nedzel) and EBI Ensembl groups (Daniel Zerbino) to support each others GTEx visualization efforts.</a:t>
            </a:r>
          </a:p>
          <a:p>
            <a:pPr marL="0" indent="0">
              <a:buNone/>
            </a:pPr>
            <a:endParaRPr lang="en-US"/>
          </a:p>
        </p:txBody>
      </p:sp>
    </p:spTree>
    <p:extLst>
      <p:ext uri="{BB962C8B-B14F-4D97-AF65-F5344CB8AC3E}">
        <p14:creationId xmlns:p14="http://schemas.microsoft.com/office/powerpoint/2010/main" val="572749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23" y="295276"/>
            <a:ext cx="8229600" cy="1143000"/>
          </a:xfrm>
        </p:spPr>
        <p:txBody>
          <a:bodyPr/>
          <a:lstStyle/>
          <a:p>
            <a:r>
              <a:rPr lang="en-US"/>
              <a:t>Further plans</a:t>
            </a:r>
          </a:p>
        </p:txBody>
      </p:sp>
      <p:sp>
        <p:nvSpPr>
          <p:cNvPr id="3" name="Content Placeholder 2"/>
          <p:cNvSpPr>
            <a:spLocks noGrp="1"/>
          </p:cNvSpPr>
          <p:nvPr>
            <p:ph idx="1"/>
          </p:nvPr>
        </p:nvSpPr>
        <p:spPr>
          <a:xfrm>
            <a:off x="401560" y="2054130"/>
            <a:ext cx="4707468" cy="4835600"/>
          </a:xfrm>
        </p:spPr>
        <p:txBody>
          <a:bodyPr>
            <a:normAutofit/>
          </a:bodyPr>
          <a:lstStyle/>
          <a:p>
            <a:r>
              <a:rPr lang="en-US"/>
              <a:t>Tree of cells</a:t>
            </a:r>
          </a:p>
          <a:p>
            <a:pPr marL="0" indent="0">
              <a:buNone/>
            </a:pPr>
            <a:endParaRPr lang="en-US"/>
          </a:p>
          <a:p>
            <a:endParaRPr lang="en-US"/>
          </a:p>
          <a:p>
            <a:pPr marL="0" indent="0">
              <a:buNone/>
            </a:pPr>
            <a:endParaRPr lang="en-US"/>
          </a:p>
          <a:p>
            <a:endParaRPr lang="en-US"/>
          </a:p>
        </p:txBody>
      </p:sp>
      <p:pic>
        <p:nvPicPr>
          <p:cNvPr id="4" name="Picture 3" descr="Screen Shot 2015-11-25 at 11.09.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956668"/>
            <a:ext cx="4651828" cy="2909522"/>
          </a:xfrm>
          <a:prstGeom prst="rect">
            <a:avLst/>
          </a:prstGeom>
        </p:spPr>
      </p:pic>
      <p:sp>
        <p:nvSpPr>
          <p:cNvPr id="7" name="Content Placeholder 2"/>
          <p:cNvSpPr txBox="1">
            <a:spLocks/>
          </p:cNvSpPr>
          <p:nvPr/>
        </p:nvSpPr>
        <p:spPr>
          <a:xfrm>
            <a:off x="5193695" y="1795445"/>
            <a:ext cx="3297162" cy="4835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t>Anatomogram</a:t>
            </a:r>
          </a:p>
          <a:p>
            <a:pPr marL="0" indent="0">
              <a:buFont typeface="Arial"/>
              <a:buNone/>
            </a:pPr>
            <a:endParaRPr lang="en-US"/>
          </a:p>
          <a:p>
            <a:pPr marL="0" indent="0">
              <a:buNone/>
            </a:pPr>
            <a:endParaRPr lang="en-US"/>
          </a:p>
          <a:p>
            <a:pPr marL="0" indent="0">
              <a:buFont typeface="Arial"/>
              <a:buNone/>
            </a:pPr>
            <a:endParaRPr lang="en-US"/>
          </a:p>
          <a:p>
            <a:endParaRPr lang="en-US"/>
          </a:p>
        </p:txBody>
      </p:sp>
      <p:pic>
        <p:nvPicPr>
          <p:cNvPr id="9" name="Picture 8"/>
          <p:cNvPicPr>
            <a:picLocks noChangeAspect="1"/>
          </p:cNvPicPr>
          <p:nvPr/>
        </p:nvPicPr>
        <p:blipFill>
          <a:blip r:embed="rId3"/>
          <a:stretch>
            <a:fillRect/>
          </a:stretch>
        </p:blipFill>
        <p:spPr>
          <a:xfrm>
            <a:off x="5838977" y="2336630"/>
            <a:ext cx="2159000" cy="4076700"/>
          </a:xfrm>
          <a:prstGeom prst="rect">
            <a:avLst/>
          </a:prstGeom>
        </p:spPr>
      </p:pic>
      <p:pic>
        <p:nvPicPr>
          <p:cNvPr id="10" name="Picture 9"/>
          <p:cNvPicPr>
            <a:picLocks noChangeAspect="1"/>
          </p:cNvPicPr>
          <p:nvPr/>
        </p:nvPicPr>
        <p:blipFill>
          <a:blip r:embed="rId4"/>
          <a:stretch>
            <a:fillRect/>
          </a:stretch>
        </p:blipFill>
        <p:spPr>
          <a:xfrm>
            <a:off x="7375677" y="6229326"/>
            <a:ext cx="1729014" cy="537338"/>
          </a:xfrm>
          <a:prstGeom prst="rect">
            <a:avLst/>
          </a:prstGeom>
        </p:spPr>
      </p:pic>
      <p:sp>
        <p:nvSpPr>
          <p:cNvPr id="11" name="TextBox 10"/>
          <p:cNvSpPr txBox="1"/>
          <p:nvPr/>
        </p:nvSpPr>
        <p:spPr>
          <a:xfrm>
            <a:off x="4941831" y="6413330"/>
            <a:ext cx="2297549" cy="307777"/>
          </a:xfrm>
          <a:prstGeom prst="rect">
            <a:avLst/>
          </a:prstGeom>
          <a:noFill/>
        </p:spPr>
        <p:txBody>
          <a:bodyPr wrap="none" rtlCol="0">
            <a:spAutoFit/>
          </a:bodyPr>
          <a:lstStyle/>
          <a:p>
            <a:r>
              <a:rPr lang="en-US" sz="1400"/>
              <a:t>Courtesy of Robert Petryszak</a:t>
            </a:r>
            <a:endParaRPr lang="en-US"/>
          </a:p>
        </p:txBody>
      </p:sp>
      <p:sp>
        <p:nvSpPr>
          <p:cNvPr id="13" name="TextBox 12"/>
          <p:cNvSpPr txBox="1"/>
          <p:nvPr/>
        </p:nvSpPr>
        <p:spPr>
          <a:xfrm>
            <a:off x="457200" y="6374503"/>
            <a:ext cx="1807068" cy="307777"/>
          </a:xfrm>
          <a:prstGeom prst="rect">
            <a:avLst/>
          </a:prstGeom>
          <a:noFill/>
        </p:spPr>
        <p:txBody>
          <a:bodyPr wrap="none" rtlCol="0">
            <a:spAutoFit/>
          </a:bodyPr>
          <a:lstStyle/>
          <a:p>
            <a:r>
              <a:rPr lang="en-US" sz="1400"/>
              <a:t>Credit: Chris Eisenhart</a:t>
            </a:r>
          </a:p>
        </p:txBody>
      </p:sp>
    </p:spTree>
    <p:extLst>
      <p:ext uri="{BB962C8B-B14F-4D97-AF65-F5344CB8AC3E}">
        <p14:creationId xmlns:p14="http://schemas.microsoft.com/office/powerpoint/2010/main" val="900678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971"/>
            <a:ext cx="8229600" cy="1143000"/>
          </a:xfrm>
        </p:spPr>
        <p:txBody>
          <a:bodyPr>
            <a:normAutofit fontScale="90000"/>
          </a:bodyPr>
          <a:lstStyle/>
          <a:p>
            <a:r>
              <a:rPr lang="en-US"/>
              <a:t>Bonus feature (inspired by GTEx data):  Apply button</a:t>
            </a:r>
          </a:p>
        </p:txBody>
      </p:sp>
      <p:pic>
        <p:nvPicPr>
          <p:cNvPr id="6" name="Picture 5"/>
          <p:cNvPicPr>
            <a:picLocks noChangeAspect="1"/>
          </p:cNvPicPr>
          <p:nvPr/>
        </p:nvPicPr>
        <p:blipFill>
          <a:blip r:embed="rId2"/>
          <a:stretch>
            <a:fillRect/>
          </a:stretch>
        </p:blipFill>
        <p:spPr>
          <a:xfrm>
            <a:off x="190500" y="2030186"/>
            <a:ext cx="8496300" cy="3873500"/>
          </a:xfrm>
          <a:prstGeom prst="rect">
            <a:avLst/>
          </a:prstGeom>
        </p:spPr>
      </p:pic>
    </p:spTree>
    <p:extLst>
      <p:ext uri="{BB962C8B-B14F-4D97-AF65-F5344CB8AC3E}">
        <p14:creationId xmlns:p14="http://schemas.microsoft.com/office/powerpoint/2010/main" val="3388578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4119" y="42879"/>
            <a:ext cx="6355329" cy="902816"/>
          </a:xfrm>
        </p:spPr>
        <p:txBody>
          <a:bodyPr/>
          <a:lstStyle/>
          <a:p>
            <a:r>
              <a:rPr lang="en-US"/>
              <a:t>Acknowledgements</a:t>
            </a:r>
          </a:p>
        </p:txBody>
      </p:sp>
      <p:sp>
        <p:nvSpPr>
          <p:cNvPr id="3" name="Content Placeholder 2"/>
          <p:cNvSpPr>
            <a:spLocks noGrp="1"/>
          </p:cNvSpPr>
          <p:nvPr>
            <p:ph idx="1"/>
          </p:nvPr>
        </p:nvSpPr>
        <p:spPr>
          <a:xfrm>
            <a:off x="417515" y="4848424"/>
            <a:ext cx="9382108" cy="4525963"/>
          </a:xfrm>
        </p:spPr>
        <p:txBody>
          <a:bodyPr>
            <a:normAutofit/>
          </a:bodyPr>
          <a:lstStyle/>
          <a:p>
            <a:pPr marL="0" indent="0">
              <a:buNone/>
            </a:pPr>
            <a:r>
              <a:rPr lang="en-US" sz="2400"/>
              <a:t>Colleagues:  UCSC Genome Browser group</a:t>
            </a:r>
          </a:p>
          <a:p>
            <a:pPr marL="0" indent="0">
              <a:buNone/>
            </a:pPr>
            <a:r>
              <a:rPr lang="en-US" sz="2400"/>
              <a:t>PI:  Jim Kent</a:t>
            </a:r>
          </a:p>
          <a:p>
            <a:pPr marL="0" indent="0">
              <a:buNone/>
            </a:pPr>
            <a:r>
              <a:rPr lang="en-US" sz="2400"/>
              <a:t>Collaborators:  GTEx Consortium</a:t>
            </a:r>
          </a:p>
          <a:p>
            <a:pPr marL="0" indent="0">
              <a:buNone/>
            </a:pPr>
            <a:r>
              <a:rPr lang="en-US" sz="2400"/>
              <a:t>Funding</a:t>
            </a:r>
            <a:r>
              <a:rPr lang="en-US" sz="2000"/>
              <a:t>: </a:t>
            </a:r>
            <a:r>
              <a:rPr lang="en-US" sz="2000" dirty="0" smtClean="0">
                <a:latin typeface="Arial"/>
                <a:cs typeface="Arial"/>
              </a:rPr>
              <a:t>NHGRI (5 U41 HG002371 to UCSC Center for Genomic Science) </a:t>
            </a:r>
            <a:endParaRPr lang="en-US" sz="2000"/>
          </a:p>
        </p:txBody>
      </p:sp>
      <p:pic>
        <p:nvPicPr>
          <p:cNvPr id="7" name="Picture 6" descr="browserGrou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3487" y="945695"/>
            <a:ext cx="6476656" cy="3869410"/>
          </a:xfrm>
          <a:prstGeom prst="rect">
            <a:avLst/>
          </a:prstGeom>
        </p:spPr>
      </p:pic>
    </p:spTree>
    <p:extLst>
      <p:ext uri="{BB962C8B-B14F-4D97-AF65-F5344CB8AC3E}">
        <p14:creationId xmlns:p14="http://schemas.microsoft.com/office/powerpoint/2010/main" val="297335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14944" y="1949498"/>
            <a:ext cx="8737876" cy="3098809"/>
          </a:xfrm>
          <a:prstGeom prst="rect">
            <a:avLst/>
          </a:prstGeom>
          <a:ln>
            <a:solidFill>
              <a:schemeClr val="tx1"/>
            </a:solidFill>
          </a:ln>
        </p:spPr>
      </p:pic>
      <p:sp>
        <p:nvSpPr>
          <p:cNvPr id="7" name="TextBox 6"/>
          <p:cNvSpPr txBox="1"/>
          <p:nvPr/>
        </p:nvSpPr>
        <p:spPr>
          <a:xfrm>
            <a:off x="310848" y="1426278"/>
            <a:ext cx="995385" cy="523220"/>
          </a:xfrm>
          <a:prstGeom prst="rect">
            <a:avLst/>
          </a:prstGeom>
          <a:noFill/>
        </p:spPr>
        <p:txBody>
          <a:bodyPr wrap="none" rtlCol="0">
            <a:spAutoFit/>
          </a:bodyPr>
          <a:lstStyle/>
          <a:p>
            <a:r>
              <a:rPr lang="en-US" sz="2800"/>
              <a:t>Goals</a:t>
            </a:r>
            <a:endParaRPr lang="en-US"/>
          </a:p>
        </p:txBody>
      </p:sp>
      <p:pic>
        <p:nvPicPr>
          <p:cNvPr id="8" name="Picture 7"/>
          <p:cNvPicPr>
            <a:picLocks noChangeAspect="1"/>
          </p:cNvPicPr>
          <p:nvPr/>
        </p:nvPicPr>
        <p:blipFill>
          <a:blip r:embed="rId4"/>
          <a:stretch>
            <a:fillRect/>
          </a:stretch>
        </p:blipFill>
        <p:spPr>
          <a:xfrm>
            <a:off x="7172476" y="207238"/>
            <a:ext cx="1623582" cy="1159508"/>
          </a:xfrm>
          <a:prstGeom prst="rect">
            <a:avLst/>
          </a:prstGeom>
          <a:ln>
            <a:solidFill>
              <a:schemeClr val="tx1"/>
            </a:solidFill>
          </a:ln>
        </p:spPr>
      </p:pic>
      <p:pic>
        <p:nvPicPr>
          <p:cNvPr id="2" name="Picture 1"/>
          <p:cNvPicPr>
            <a:picLocks noChangeAspect="1"/>
          </p:cNvPicPr>
          <p:nvPr/>
        </p:nvPicPr>
        <p:blipFill>
          <a:blip r:embed="rId5"/>
          <a:stretch>
            <a:fillRect/>
          </a:stretch>
        </p:blipFill>
        <p:spPr>
          <a:xfrm>
            <a:off x="1832829" y="5317740"/>
            <a:ext cx="6273800" cy="1244600"/>
          </a:xfrm>
          <a:prstGeom prst="rect">
            <a:avLst/>
          </a:prstGeom>
          <a:ln>
            <a:solidFill>
              <a:schemeClr val="tx1"/>
            </a:solidFill>
          </a:ln>
        </p:spPr>
      </p:pic>
      <p:sp>
        <p:nvSpPr>
          <p:cNvPr id="10" name="TextBox 9"/>
          <p:cNvSpPr txBox="1"/>
          <p:nvPr/>
        </p:nvSpPr>
        <p:spPr>
          <a:xfrm>
            <a:off x="741540" y="5416820"/>
            <a:ext cx="1091289" cy="523220"/>
          </a:xfrm>
          <a:prstGeom prst="rect">
            <a:avLst/>
          </a:prstGeom>
          <a:noFill/>
        </p:spPr>
        <p:txBody>
          <a:bodyPr wrap="none" rtlCol="0">
            <a:spAutoFit/>
          </a:bodyPr>
          <a:lstStyle/>
          <a:p>
            <a:r>
              <a:rPr lang="en-US" sz="2800"/>
              <a:t>Status</a:t>
            </a:r>
            <a:endParaRPr lang="en-US"/>
          </a:p>
        </p:txBody>
      </p:sp>
      <p:sp>
        <p:nvSpPr>
          <p:cNvPr id="3" name="Rectangle 2"/>
          <p:cNvSpPr/>
          <p:nvPr/>
        </p:nvSpPr>
        <p:spPr>
          <a:xfrm>
            <a:off x="214944" y="249941"/>
            <a:ext cx="5905246" cy="1138773"/>
          </a:xfrm>
          <a:prstGeom prst="rect">
            <a:avLst/>
          </a:prstGeom>
        </p:spPr>
        <p:txBody>
          <a:bodyPr wrap="square">
            <a:spAutoFit/>
          </a:bodyPr>
          <a:lstStyle/>
          <a:p>
            <a:r>
              <a:rPr lang="en-US" sz="2000" i="1">
                <a:solidFill>
                  <a:schemeClr val="accent1"/>
                </a:solidFill>
              </a:rPr>
              <a:t>The Genotype-Tissue Expression (GTEx) project</a:t>
            </a:r>
          </a:p>
          <a:p>
            <a:r>
              <a:rPr lang="en-US" sz="1600"/>
              <a:t>The GTEx Consortium.</a:t>
            </a:r>
          </a:p>
          <a:p>
            <a:r>
              <a:rPr lang="en-US" sz="1600"/>
              <a:t>Nat Genet. 2013 May 29;45(6):580-5. doi: 10.1038/ng.2653.</a:t>
            </a:r>
          </a:p>
          <a:p>
            <a:r>
              <a:rPr lang="en-US" sz="1600"/>
              <a:t>PMID: 23715323</a:t>
            </a:r>
          </a:p>
        </p:txBody>
      </p:sp>
    </p:spTree>
    <p:extLst>
      <p:ext uri="{BB962C8B-B14F-4D97-AF65-F5344CB8AC3E}">
        <p14:creationId xmlns:p14="http://schemas.microsoft.com/office/powerpoint/2010/main" val="201055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Data:  GTEx analysis releases</a:t>
            </a:r>
          </a:p>
        </p:txBody>
      </p:sp>
      <p:sp>
        <p:nvSpPr>
          <p:cNvPr id="3" name="Content Placeholder 2"/>
          <p:cNvSpPr>
            <a:spLocks noGrp="1"/>
          </p:cNvSpPr>
          <p:nvPr>
            <p:ph idx="1"/>
          </p:nvPr>
        </p:nvSpPr>
        <p:spPr>
          <a:xfrm>
            <a:off x="457199" y="1600200"/>
            <a:ext cx="8420705" cy="4525963"/>
          </a:xfrm>
          <a:solidFill>
            <a:schemeClr val="accent3">
              <a:lumMod val="20000"/>
              <a:lumOff val="80000"/>
            </a:schemeClr>
          </a:solidFill>
        </p:spPr>
        <p:txBody>
          <a:bodyPr>
            <a:normAutofit fontScale="92500" lnSpcReduction="10000"/>
          </a:bodyPr>
          <a:lstStyle/>
          <a:p>
            <a:r>
              <a:rPr lang="en-US" sz="2400"/>
              <a:t>Jun 2013:  Freeze: Pilot dataset (9 tissues, 1641 samples, 178 donors)      					-&gt; First round of publications</a:t>
            </a:r>
          </a:p>
          <a:p>
            <a:endParaRPr lang="en-US" sz="2400"/>
          </a:p>
          <a:p>
            <a:r>
              <a:rPr lang="en-US" sz="2400">
                <a:ln>
                  <a:solidFill>
                    <a:schemeClr val="accent1"/>
                  </a:solidFill>
                </a:ln>
              </a:rPr>
              <a:t>Jun 2014:  Gene and transcript expression levels for 53 tissues,</a:t>
            </a:r>
            <a:r>
              <a:rPr lang="en-US" sz="2400">
                <a:ln>
                  <a:solidFill>
                    <a:schemeClr val="accent1"/>
                  </a:solidFill>
                </a:ln>
              </a:rPr>
              <a:t> 2921 samples, 214 donors  (V4)</a:t>
            </a:r>
          </a:p>
          <a:p>
            <a:endParaRPr lang="en-US" sz="2400"/>
          </a:p>
          <a:p>
            <a:r>
              <a:rPr lang="en-US" sz="2400"/>
              <a:t>Jan 2015:   eQTL’s for 9 tissues</a:t>
            </a:r>
          </a:p>
          <a:p>
            <a:endParaRPr lang="en-US" sz="2400"/>
          </a:p>
          <a:p>
            <a:r>
              <a:rPr lang="en-US" sz="2400">
                <a:ln>
                  <a:solidFill>
                    <a:schemeClr val="accent1"/>
                  </a:solidFill>
                </a:ln>
              </a:rPr>
              <a:t>Oct 2015: Freeze: Midpoint (~7300 samples, 550 donors)   (V6) -&gt;</a:t>
            </a:r>
          </a:p>
          <a:p>
            <a:pPr marL="0" indent="0">
              <a:buNone/>
            </a:pPr>
            <a:r>
              <a:rPr lang="en-US" sz="2400">
                <a:ln>
                  <a:solidFill>
                    <a:schemeClr val="accent1"/>
                  </a:solidFill>
                </a:ln>
              </a:rPr>
              <a:t>                        		-&gt; Second round of publications</a:t>
            </a:r>
          </a:p>
          <a:p>
            <a:pPr>
              <a:buNone/>
            </a:pPr>
            <a:r>
              <a:rPr lang="en-US" sz="2400">
                <a:ln>
                  <a:solidFill>
                    <a:schemeClr val="accent1"/>
                  </a:solidFill>
                </a:ln>
              </a:rPr>
              <a:t> </a:t>
            </a:r>
          </a:p>
          <a:p>
            <a:r>
              <a:rPr lang="en-US" sz="2400"/>
              <a:t>Mid 2016: Freeze: Full dataset (15-20,000 samples, 900 donors)</a:t>
            </a:r>
          </a:p>
          <a:p>
            <a:endParaRPr lang="en-US"/>
          </a:p>
        </p:txBody>
      </p:sp>
      <p:sp>
        <p:nvSpPr>
          <p:cNvPr id="5" name="TextBox 4"/>
          <p:cNvSpPr txBox="1"/>
          <p:nvPr/>
        </p:nvSpPr>
        <p:spPr>
          <a:xfrm>
            <a:off x="457200" y="6298382"/>
            <a:ext cx="7362788" cy="369332"/>
          </a:xfrm>
          <a:prstGeom prst="rect">
            <a:avLst/>
          </a:prstGeom>
          <a:noFill/>
        </p:spPr>
        <p:txBody>
          <a:bodyPr wrap="none" rtlCol="0">
            <a:spAutoFit/>
          </a:bodyPr>
          <a:lstStyle/>
          <a:p>
            <a:r>
              <a:rPr lang="en-US"/>
              <a:t>V4 and V6 data are available on UCSC dev/preview servers.  V6 will be public.</a:t>
            </a:r>
          </a:p>
        </p:txBody>
      </p:sp>
    </p:spTree>
    <p:extLst>
      <p:ext uri="{BB962C8B-B14F-4D97-AF65-F5344CB8AC3E}">
        <p14:creationId xmlns:p14="http://schemas.microsoft.com/office/powerpoint/2010/main" val="194028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GTEX Sample Metadata</a:t>
            </a:r>
          </a:p>
        </p:txBody>
      </p:sp>
      <p:sp>
        <p:nvSpPr>
          <p:cNvPr id="3" name="Content Placeholder 2"/>
          <p:cNvSpPr>
            <a:spLocks noGrp="1"/>
          </p:cNvSpPr>
          <p:nvPr>
            <p:ph idx="1"/>
          </p:nvPr>
        </p:nvSpPr>
        <p:spPr>
          <a:xfrm>
            <a:off x="457200" y="1600201"/>
            <a:ext cx="8229600" cy="4105186"/>
          </a:xfrm>
          <a:solidFill>
            <a:schemeClr val="accent5">
              <a:lumMod val="20000"/>
              <a:lumOff val="80000"/>
            </a:schemeClr>
          </a:solidFill>
        </p:spPr>
        <p:txBody>
          <a:bodyPr/>
          <a:lstStyle/>
          <a:p>
            <a:r>
              <a:rPr lang="en-US"/>
              <a:t>60 variables reported</a:t>
            </a:r>
          </a:p>
          <a:p>
            <a:r>
              <a:rPr lang="en-US"/>
              <a:t>From pathology reports</a:t>
            </a:r>
          </a:p>
          <a:p>
            <a:pPr lvl="1"/>
            <a:r>
              <a:rPr lang="en-US"/>
              <a:t>autolysis score</a:t>
            </a:r>
          </a:p>
          <a:p>
            <a:pPr lvl="1"/>
            <a:r>
              <a:rPr lang="en-US"/>
              <a:t>ischemic time </a:t>
            </a:r>
          </a:p>
          <a:p>
            <a:pPr lvl="1"/>
            <a:r>
              <a:rPr lang="en-US"/>
              <a:t>tissue quality</a:t>
            </a:r>
          </a:p>
          <a:p>
            <a:r>
              <a:rPr lang="en-US"/>
              <a:t>11 from sample processing and sequencing</a:t>
            </a:r>
          </a:p>
          <a:p>
            <a:r>
              <a:rPr lang="en-US"/>
              <a:t>45 metrics from analysis pipeline</a:t>
            </a:r>
          </a:p>
        </p:txBody>
      </p:sp>
      <p:pic>
        <p:nvPicPr>
          <p:cNvPr id="4" name="Picture 3"/>
          <p:cNvPicPr>
            <a:picLocks noChangeAspect="1"/>
          </p:cNvPicPr>
          <p:nvPr/>
        </p:nvPicPr>
        <p:blipFill>
          <a:blip r:embed="rId3"/>
          <a:stretch>
            <a:fillRect/>
          </a:stretch>
        </p:blipFill>
        <p:spPr>
          <a:xfrm>
            <a:off x="1315932" y="5705386"/>
            <a:ext cx="4648200" cy="940085"/>
          </a:xfrm>
          <a:prstGeom prst="rect">
            <a:avLst/>
          </a:prstGeom>
        </p:spPr>
      </p:pic>
    </p:spTree>
    <p:extLst>
      <p:ext uri="{BB962C8B-B14F-4D97-AF65-F5344CB8AC3E}">
        <p14:creationId xmlns:p14="http://schemas.microsoft.com/office/powerpoint/2010/main" val="923825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1025" y="251457"/>
            <a:ext cx="7234352" cy="4986960"/>
          </a:xfrm>
          <a:prstGeom prst="rect">
            <a:avLst/>
          </a:prstGeom>
          <a:ln>
            <a:solidFill>
              <a:schemeClr val="tx1"/>
            </a:solidFill>
          </a:ln>
        </p:spPr>
      </p:pic>
      <p:sp>
        <p:nvSpPr>
          <p:cNvPr id="5" name="TextBox 4"/>
          <p:cNvSpPr txBox="1"/>
          <p:nvPr/>
        </p:nvSpPr>
        <p:spPr>
          <a:xfrm>
            <a:off x="920601" y="6009175"/>
            <a:ext cx="6999633" cy="646331"/>
          </a:xfrm>
          <a:prstGeom prst="rect">
            <a:avLst/>
          </a:prstGeom>
          <a:noFill/>
        </p:spPr>
        <p:txBody>
          <a:bodyPr wrap="none" rtlCol="0">
            <a:spAutoFit/>
          </a:bodyPr>
          <a:lstStyle/>
          <a:p>
            <a:r>
              <a:rPr lang="en-US"/>
              <a:t>* Gene and transcript expression levels, eQTL’s are hosted at GTEX portal</a:t>
            </a:r>
          </a:p>
          <a:p>
            <a:r>
              <a:rPr lang="en-US"/>
              <a:t>* RNA-seq reads and genotypes hosted at dbGAP</a:t>
            </a:r>
          </a:p>
        </p:txBody>
      </p:sp>
      <p:sp>
        <p:nvSpPr>
          <p:cNvPr id="2" name="TextBox 1"/>
          <p:cNvSpPr txBox="1"/>
          <p:nvPr/>
        </p:nvSpPr>
        <p:spPr>
          <a:xfrm>
            <a:off x="5781524" y="5294341"/>
            <a:ext cx="2283853" cy="369332"/>
          </a:xfrm>
          <a:prstGeom prst="rect">
            <a:avLst/>
          </a:prstGeom>
          <a:noFill/>
        </p:spPr>
        <p:txBody>
          <a:bodyPr wrap="square" rtlCol="0">
            <a:spAutoFit/>
          </a:bodyPr>
          <a:lstStyle/>
          <a:p>
            <a:r>
              <a:rPr lang="en-US">
                <a:hlinkClick r:id="rId4"/>
              </a:rPr>
              <a:t>http://gtexportal.org</a:t>
            </a:r>
            <a:endParaRPr lang="en-US"/>
          </a:p>
        </p:txBody>
      </p:sp>
      <p:sp>
        <p:nvSpPr>
          <p:cNvPr id="3" name="TextBox 2"/>
          <p:cNvSpPr txBox="1"/>
          <p:nvPr/>
        </p:nvSpPr>
        <p:spPr>
          <a:xfrm>
            <a:off x="831025" y="5294342"/>
            <a:ext cx="4950499" cy="646331"/>
          </a:xfrm>
          <a:prstGeom prst="rect">
            <a:avLst/>
          </a:prstGeom>
          <a:noFill/>
        </p:spPr>
        <p:txBody>
          <a:bodyPr wrap="square" rtlCol="0">
            <a:spAutoFit/>
          </a:bodyPr>
          <a:lstStyle/>
          <a:p>
            <a:r>
              <a:rPr lang="en-US"/>
              <a:t>Data and visualization site at the Broad LDACC,</a:t>
            </a:r>
          </a:p>
          <a:p>
            <a:r>
              <a:rPr lang="en-US"/>
              <a:t>PI’s:  Gad Getz, Kristin Ardlie</a:t>
            </a:r>
          </a:p>
        </p:txBody>
      </p:sp>
    </p:spTree>
    <p:extLst>
      <p:ext uri="{BB962C8B-B14F-4D97-AF65-F5344CB8AC3E}">
        <p14:creationId xmlns:p14="http://schemas.microsoft.com/office/powerpoint/2010/main" val="2974792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38" y="-99504"/>
            <a:ext cx="8229600" cy="1143000"/>
          </a:xfrm>
        </p:spPr>
        <p:txBody>
          <a:bodyPr/>
          <a:lstStyle/>
          <a:p>
            <a:r>
              <a:rPr lang="en-US"/>
              <a:t>UCSC Motivation</a:t>
            </a:r>
          </a:p>
        </p:txBody>
      </p:sp>
      <p:sp>
        <p:nvSpPr>
          <p:cNvPr id="3" name="Content Placeholder 2"/>
          <p:cNvSpPr>
            <a:spLocks noGrp="1"/>
          </p:cNvSpPr>
          <p:nvPr>
            <p:ph idx="1"/>
          </p:nvPr>
        </p:nvSpPr>
        <p:spPr>
          <a:xfrm>
            <a:off x="457199" y="1043496"/>
            <a:ext cx="6308433" cy="4785747"/>
          </a:xfrm>
        </p:spPr>
        <p:txBody>
          <a:bodyPr>
            <a:normAutofit fontScale="77500" lnSpcReduction="20000"/>
          </a:bodyPr>
          <a:lstStyle/>
          <a:p>
            <a:pPr marL="0" indent="0">
              <a:buNone/>
            </a:pPr>
            <a:r>
              <a:rPr lang="en-US"/>
              <a:t>Incorporate newer gene expression data sets and explore new ways of displaying tissue-specific gene expression in the browser.</a:t>
            </a:r>
          </a:p>
          <a:p>
            <a:pPr marL="0" indent="0">
              <a:buNone/>
            </a:pPr>
            <a:endParaRPr lang="en-US"/>
          </a:p>
          <a:p>
            <a:pPr marL="0" indent="0">
              <a:buNone/>
            </a:pPr>
            <a:r>
              <a:rPr lang="en-US"/>
              <a:t>Current tissue expression tracks:</a:t>
            </a:r>
          </a:p>
          <a:p>
            <a:pPr marL="0" indent="0">
              <a:buNone/>
            </a:pPr>
            <a:endParaRPr lang="en-US"/>
          </a:p>
          <a:p>
            <a:pPr marL="0" indent="0">
              <a:buNone/>
            </a:pPr>
            <a:r>
              <a:rPr lang="en-US"/>
              <a:t>    GNF Atlas 2 (2009)</a:t>
            </a:r>
          </a:p>
          <a:p>
            <a:pPr marL="0" indent="0">
              <a:buNone/>
            </a:pPr>
            <a:r>
              <a:rPr lang="en-US"/>
              <a:t>    ENCODE transcription signal (2008-2012)</a:t>
            </a:r>
          </a:p>
          <a:p>
            <a:pPr marL="0" indent="0">
              <a:buNone/>
            </a:pPr>
            <a:endParaRPr lang="en-US" b="0" i="0" smtClean="0">
              <a:latin typeface="Wingdings"/>
              <a:ea typeface="Wingdings"/>
              <a:cs typeface="Wingdings"/>
            </a:endParaRPr>
          </a:p>
          <a:p>
            <a:pPr marL="0" indent="0">
              <a:buNone/>
            </a:pPr>
            <a:r>
              <a:rPr lang="en-US" b="0" i="0" smtClean="0">
                <a:solidFill>
                  <a:srgbClr val="7F7F7F"/>
                </a:solidFill>
                <a:latin typeface="Wingdings"/>
                <a:ea typeface="Wingdings"/>
                <a:cs typeface="Wingdings"/>
              </a:rPr>
              <a:t></a:t>
            </a:r>
            <a:endParaRPr lang="en-US">
              <a:solidFill>
                <a:srgbClr val="7F7F7F"/>
              </a:solidFill>
            </a:endParaRPr>
          </a:p>
          <a:p>
            <a:pPr marL="0" indent="0">
              <a:buNone/>
            </a:pPr>
            <a:r>
              <a:rPr lang="en-US"/>
              <a:t>Browser supplement funding to integrate GTEx into the genome browser database and develop visualizations</a:t>
            </a:r>
          </a:p>
          <a:p>
            <a:pPr marL="0" indent="0">
              <a:buNone/>
            </a:pPr>
            <a:endParaRPr lang="en-US"/>
          </a:p>
        </p:txBody>
      </p:sp>
      <p:pic>
        <p:nvPicPr>
          <p:cNvPr id="4" name="Picture 3"/>
          <p:cNvPicPr>
            <a:picLocks noChangeAspect="1"/>
          </p:cNvPicPr>
          <p:nvPr/>
        </p:nvPicPr>
        <p:blipFill>
          <a:blip r:embed="rId2"/>
          <a:stretch>
            <a:fillRect/>
          </a:stretch>
        </p:blipFill>
        <p:spPr>
          <a:xfrm>
            <a:off x="6943138" y="805849"/>
            <a:ext cx="1756582" cy="5023394"/>
          </a:xfrm>
          <a:prstGeom prst="rect">
            <a:avLst/>
          </a:prstGeom>
          <a:ln>
            <a:solidFill>
              <a:schemeClr val="tx1"/>
            </a:solidFill>
          </a:ln>
        </p:spPr>
      </p:pic>
      <p:sp>
        <p:nvSpPr>
          <p:cNvPr id="5" name="TextBox 4"/>
          <p:cNvSpPr txBox="1"/>
          <p:nvPr/>
        </p:nvSpPr>
        <p:spPr>
          <a:xfrm>
            <a:off x="6765632" y="5984509"/>
            <a:ext cx="2210862" cy="523220"/>
          </a:xfrm>
          <a:prstGeom prst="rect">
            <a:avLst/>
          </a:prstGeom>
          <a:noFill/>
        </p:spPr>
        <p:txBody>
          <a:bodyPr wrap="none" rtlCol="0">
            <a:spAutoFit/>
          </a:bodyPr>
          <a:lstStyle/>
          <a:p>
            <a:r>
              <a:rPr lang="en-US" sz="1400"/>
              <a:t>OXT:  Oxytocin precursor</a:t>
            </a:r>
          </a:p>
          <a:p>
            <a:r>
              <a:rPr lang="en-US" sz="1400"/>
              <a:t>Expression from GNF Atlas2</a:t>
            </a:r>
          </a:p>
        </p:txBody>
      </p:sp>
    </p:spTree>
    <p:extLst>
      <p:ext uri="{BB962C8B-B14F-4D97-AF65-F5344CB8AC3E}">
        <p14:creationId xmlns:p14="http://schemas.microsoft.com/office/powerpoint/2010/main" val="3353885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a:t>UCSC GTEx  Grant Aims</a:t>
            </a:r>
          </a:p>
        </p:txBody>
      </p:sp>
      <p:sp>
        <p:nvSpPr>
          <p:cNvPr id="3" name="Content Placeholder 2"/>
          <p:cNvSpPr>
            <a:spLocks noGrp="1"/>
          </p:cNvSpPr>
          <p:nvPr>
            <p:ph idx="1"/>
          </p:nvPr>
        </p:nvSpPr>
        <p:spPr>
          <a:solidFill>
            <a:schemeClr val="accent4">
              <a:lumMod val="20000"/>
              <a:lumOff val="80000"/>
            </a:schemeClr>
          </a:solidFill>
        </p:spPr>
        <p:txBody>
          <a:bodyPr>
            <a:normAutofit fontScale="62500" lnSpcReduction="20000"/>
          </a:bodyPr>
          <a:lstStyle/>
          <a:p>
            <a:pPr marL="514350" indent="-514350">
              <a:buNone/>
            </a:pPr>
            <a:r>
              <a:rPr lang="en-US"/>
              <a:t>The NIH Common Fund's Genotype-Tissue Expression (GTEx) program measures genotype and gene expression in multiple tissues for many human donors. </a:t>
            </a:r>
          </a:p>
          <a:p>
            <a:pPr marL="514350" indent="-514350">
              <a:buNone/>
            </a:pPr>
            <a:endParaRPr lang="en-US"/>
          </a:p>
          <a:p>
            <a:r>
              <a:rPr lang="en-US"/>
              <a:t>UCSC will integrate GTEx data into the Genome Browser. The integration will include at least two new tracks in the Genome Browser, one that shows the tissue-by-tissue expression data associated with each gene, and another that shows significant allele-specific differences in expression. We will also add new columns for the GTEx data to the Gene Sorter, and new panels to the existing gene details display.   </a:t>
            </a:r>
          </a:p>
          <a:p>
            <a:endParaRPr lang="en-US"/>
          </a:p>
          <a:p>
            <a:r>
              <a:rPr lang="en-US"/>
              <a:t>UCSC will update the GTEx data in the Genome Browser at least once yearly, and will synchronize new releases to match major data releases from GTEx when possible.  UCSC will collaborate with the GTEx analysis team, integrating new analyses as well as new data, and advising on analysis methods when useful.</a:t>
            </a:r>
          </a:p>
          <a:p>
            <a:endParaRPr lang="en-US"/>
          </a:p>
          <a:p>
            <a:endParaRPr lang="en-US"/>
          </a:p>
        </p:txBody>
      </p:sp>
    </p:spTree>
    <p:extLst>
      <p:ext uri="{BB962C8B-B14F-4D97-AF65-F5344CB8AC3E}">
        <p14:creationId xmlns:p14="http://schemas.microsoft.com/office/powerpoint/2010/main" val="2193166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Aims</a:t>
            </a:r>
          </a:p>
        </p:txBody>
      </p:sp>
      <p:sp>
        <p:nvSpPr>
          <p:cNvPr id="3" name="Content Placeholder 2"/>
          <p:cNvSpPr>
            <a:spLocks noGrp="1"/>
          </p:cNvSpPr>
          <p:nvPr>
            <p:ph idx="1"/>
          </p:nvPr>
        </p:nvSpPr>
        <p:spPr>
          <a:xfrm>
            <a:off x="457200" y="1600200"/>
            <a:ext cx="8686800" cy="5257800"/>
          </a:xfrm>
          <a:noFill/>
          <a:ln>
            <a:noFill/>
          </a:ln>
        </p:spPr>
        <p:txBody>
          <a:bodyPr>
            <a:normAutofit fontScale="77500" lnSpcReduction="20000"/>
          </a:bodyPr>
          <a:lstStyle/>
          <a:p>
            <a:pPr marL="514350" indent="-514350">
              <a:buFont typeface="+mj-lt"/>
              <a:buAutoNum type="arabicPeriod"/>
            </a:pPr>
            <a:r>
              <a:rPr lang="en-US"/>
              <a:t>Integrate gene expression data and metadata into the browser database</a:t>
            </a:r>
          </a:p>
          <a:p>
            <a:pPr marL="0" indent="0">
              <a:buNone/>
            </a:pPr>
            <a:endParaRPr lang="en-US"/>
          </a:p>
          <a:p>
            <a:pPr marL="514350" indent="-514350">
              <a:buFont typeface="+mj-lt"/>
              <a:buAutoNum type="arabicPeriod"/>
            </a:pPr>
            <a:r>
              <a:rPr lang="en-US"/>
              <a:t>Develop new track display with more compact layout for higher on-screen annotation density</a:t>
            </a:r>
          </a:p>
          <a:p>
            <a:pPr marL="514350" indent="-514350">
              <a:buFont typeface="+mj-lt"/>
              <a:buAutoNum type="arabicPeriod"/>
            </a:pPr>
            <a:endParaRPr lang="en-US"/>
          </a:p>
          <a:p>
            <a:pPr marL="514350" indent="-514350">
              <a:buFont typeface="+mj-lt"/>
              <a:buAutoNum type="arabicPeriod"/>
            </a:pPr>
            <a:r>
              <a:rPr lang="en-US"/>
              <a:t>Create browser tracks for GTEx gene-level expression and allele-specific expression</a:t>
            </a:r>
          </a:p>
          <a:p>
            <a:pPr marL="0" indent="0">
              <a:buNone/>
            </a:pPr>
            <a:endParaRPr lang="en-US"/>
          </a:p>
          <a:p>
            <a:pPr marL="514350" indent="-514350">
              <a:buFont typeface="+mj-lt"/>
              <a:buAutoNum type="arabicPeriod"/>
            </a:pPr>
            <a:r>
              <a:rPr lang="en-US"/>
              <a:t>Integrate GTEx expression into browser gene details</a:t>
            </a:r>
          </a:p>
          <a:p>
            <a:pPr marL="0" indent="0">
              <a:buNone/>
            </a:pPr>
            <a:endParaRPr lang="en-US"/>
          </a:p>
          <a:p>
            <a:pPr marL="514350" indent="-514350">
              <a:buFont typeface="+mj-lt"/>
              <a:buAutoNum type="arabicPeriod"/>
            </a:pPr>
            <a:r>
              <a:rPr lang="en-US"/>
              <a:t>Add GTEx expression columns to the Gene Sorter</a:t>
            </a:r>
          </a:p>
          <a:p>
            <a:pPr marL="514350" indent="-514350">
              <a:buFont typeface="+mj-lt"/>
              <a:buAutoNum type="arabicPeriod"/>
            </a:pPr>
            <a:endParaRPr lang="en-US"/>
          </a:p>
          <a:p>
            <a:pPr marL="0" indent="0">
              <a:buNone/>
            </a:pPr>
            <a:r>
              <a:rPr lang="en-US"/>
              <a:t> </a:t>
            </a:r>
          </a:p>
        </p:txBody>
      </p:sp>
    </p:spTree>
    <p:extLst>
      <p:ext uri="{BB962C8B-B14F-4D97-AF65-F5344CB8AC3E}">
        <p14:creationId xmlns:p14="http://schemas.microsoft.com/office/powerpoint/2010/main" val="8877882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9131</TotalTime>
  <Words>1352</Words>
  <Application>Microsoft Macintosh PowerPoint</Application>
  <PresentationFormat>On-screen Show (4:3)</PresentationFormat>
  <Paragraphs>198</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GTEx in the UCSC Genome Browser</vt:lpstr>
      <vt:lpstr>The GTEx project</vt:lpstr>
      <vt:lpstr>PowerPoint Presentation</vt:lpstr>
      <vt:lpstr>Data:  GTEx analysis releases</vt:lpstr>
      <vt:lpstr>GTEX Sample Metadata</vt:lpstr>
      <vt:lpstr>PowerPoint Presentation</vt:lpstr>
      <vt:lpstr>UCSC Motivation</vt:lpstr>
      <vt:lpstr>UCSC GTEx  Grant Aims</vt:lpstr>
      <vt:lpstr>Aims</vt:lpstr>
      <vt:lpstr>Progress</vt:lpstr>
      <vt:lpstr>GTEx Gene Expression track</vt:lpstr>
      <vt:lpstr>PowerPoint Presentation</vt:lpstr>
      <vt:lpstr>Multi-gene view</vt:lpstr>
      <vt:lpstr>Multi-megabase view</vt:lpstr>
      <vt:lpstr>Track features </vt:lpstr>
      <vt:lpstr>PowerPoint Presentation</vt:lpstr>
      <vt:lpstr>Comparisons</vt:lpstr>
      <vt:lpstr>PowerPoint Presentation</vt:lpstr>
      <vt:lpstr>Linkouts to GTEx portal</vt:lpstr>
      <vt:lpstr>Under the covers:     GTEx Database tables </vt:lpstr>
      <vt:lpstr>Data mining &amp; analysis:      UCSC public MySQL server </vt:lpstr>
      <vt:lpstr>Data mining &amp; analysis:       New tool for database queries/intersections</vt:lpstr>
      <vt:lpstr>Community data:  GTEx data hub </vt:lpstr>
      <vt:lpstr>Plans</vt:lpstr>
      <vt:lpstr>Further plans</vt:lpstr>
      <vt:lpstr>Bonus feature (inspired by GTEx data):  Apply button</vt:lpstr>
      <vt:lpstr>Acknowledgements</vt:lpstr>
    </vt:vector>
  </TitlesOfParts>
  <Manager/>
  <Company>UC Santa Cruz</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Displaying GTEx Data in the UCSC Genome Browser</dc:title>
  <dc:subject/>
  <dc:creator>Kate Rosenbloom</dc:creator>
  <cp:keywords/>
  <dc:description/>
  <cp:lastModifiedBy>Kate Rosenbloom</cp:lastModifiedBy>
  <cp:revision>123</cp:revision>
  <dcterms:created xsi:type="dcterms:W3CDTF">2015-11-25T00:16:25Z</dcterms:created>
  <dcterms:modified xsi:type="dcterms:W3CDTF">2016-02-17T01:05:16Z</dcterms:modified>
  <cp:category/>
</cp:coreProperties>
</file>