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Lst>
  <p:sldSz cx="40233600" cy="40233600"/>
  <p:notesSz cx="6858000" cy="9144000"/>
  <p:defaultTextStyle>
    <a:defPPr>
      <a:defRPr lang="en-US"/>
    </a:defPPr>
    <a:lvl1pPr marL="0" algn="l" defTabSz="2299030" rtl="0" eaLnBrk="1" latinLnBrk="0" hangingPunct="1">
      <a:defRPr sz="9100" kern="1200">
        <a:solidFill>
          <a:schemeClr val="tx1"/>
        </a:solidFill>
        <a:latin typeface="+mn-lt"/>
        <a:ea typeface="+mn-ea"/>
        <a:cs typeface="+mn-cs"/>
      </a:defRPr>
    </a:lvl1pPr>
    <a:lvl2pPr marL="2299030" algn="l" defTabSz="2299030" rtl="0" eaLnBrk="1" latinLnBrk="0" hangingPunct="1">
      <a:defRPr sz="9100" kern="1200">
        <a:solidFill>
          <a:schemeClr val="tx1"/>
        </a:solidFill>
        <a:latin typeface="+mn-lt"/>
        <a:ea typeface="+mn-ea"/>
        <a:cs typeface="+mn-cs"/>
      </a:defRPr>
    </a:lvl2pPr>
    <a:lvl3pPr marL="4598060" algn="l" defTabSz="2299030" rtl="0" eaLnBrk="1" latinLnBrk="0" hangingPunct="1">
      <a:defRPr sz="9100" kern="1200">
        <a:solidFill>
          <a:schemeClr val="tx1"/>
        </a:solidFill>
        <a:latin typeface="+mn-lt"/>
        <a:ea typeface="+mn-ea"/>
        <a:cs typeface="+mn-cs"/>
      </a:defRPr>
    </a:lvl3pPr>
    <a:lvl4pPr marL="6897091" algn="l" defTabSz="2299030" rtl="0" eaLnBrk="1" latinLnBrk="0" hangingPunct="1">
      <a:defRPr sz="9100" kern="1200">
        <a:solidFill>
          <a:schemeClr val="tx1"/>
        </a:solidFill>
        <a:latin typeface="+mn-lt"/>
        <a:ea typeface="+mn-ea"/>
        <a:cs typeface="+mn-cs"/>
      </a:defRPr>
    </a:lvl4pPr>
    <a:lvl5pPr marL="9196121" algn="l" defTabSz="2299030" rtl="0" eaLnBrk="1" latinLnBrk="0" hangingPunct="1">
      <a:defRPr sz="9100" kern="1200">
        <a:solidFill>
          <a:schemeClr val="tx1"/>
        </a:solidFill>
        <a:latin typeface="+mn-lt"/>
        <a:ea typeface="+mn-ea"/>
        <a:cs typeface="+mn-cs"/>
      </a:defRPr>
    </a:lvl5pPr>
    <a:lvl6pPr marL="11495151" algn="l" defTabSz="2299030" rtl="0" eaLnBrk="1" latinLnBrk="0" hangingPunct="1">
      <a:defRPr sz="9100" kern="1200">
        <a:solidFill>
          <a:schemeClr val="tx1"/>
        </a:solidFill>
        <a:latin typeface="+mn-lt"/>
        <a:ea typeface="+mn-ea"/>
        <a:cs typeface="+mn-cs"/>
      </a:defRPr>
    </a:lvl6pPr>
    <a:lvl7pPr marL="13794181" algn="l" defTabSz="2299030" rtl="0" eaLnBrk="1" latinLnBrk="0" hangingPunct="1">
      <a:defRPr sz="9100" kern="1200">
        <a:solidFill>
          <a:schemeClr val="tx1"/>
        </a:solidFill>
        <a:latin typeface="+mn-lt"/>
        <a:ea typeface="+mn-ea"/>
        <a:cs typeface="+mn-cs"/>
      </a:defRPr>
    </a:lvl7pPr>
    <a:lvl8pPr marL="16093211" algn="l" defTabSz="2299030" rtl="0" eaLnBrk="1" latinLnBrk="0" hangingPunct="1">
      <a:defRPr sz="9100" kern="1200">
        <a:solidFill>
          <a:schemeClr val="tx1"/>
        </a:solidFill>
        <a:latin typeface="+mn-lt"/>
        <a:ea typeface="+mn-ea"/>
        <a:cs typeface="+mn-cs"/>
      </a:defRPr>
    </a:lvl8pPr>
    <a:lvl9pPr marL="18392242" algn="l" defTabSz="2299030" rtl="0" eaLnBrk="1" latinLnBrk="0" hangingPunct="1">
      <a:defRPr sz="9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201A1B5-9787-F74B-AB3D-076674D9456D}">
          <p14:sldIdLst>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5D7"/>
    <a:srgbClr val="FDF1BE"/>
    <a:srgbClr val="A6ACB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25" d="100"/>
          <a:sy n="25" d="100"/>
        </p:scale>
        <p:origin x="-1168" y="656"/>
      </p:cViewPr>
      <p:guideLst>
        <p:guide orient="horz" pos="1901"/>
        <p:guide pos="1267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12498496"/>
            <a:ext cx="34198560" cy="8624147"/>
          </a:xfrm>
        </p:spPr>
        <p:txBody>
          <a:bodyPr/>
          <a:lstStyle/>
          <a:p>
            <a:r>
              <a:rPr lang="en-US"/>
              <a:t>Click to edit Master title style</a:t>
            </a:r>
          </a:p>
        </p:txBody>
      </p:sp>
      <p:sp>
        <p:nvSpPr>
          <p:cNvPr id="3" name="Subtitle 2"/>
          <p:cNvSpPr>
            <a:spLocks noGrp="1"/>
          </p:cNvSpPr>
          <p:nvPr>
            <p:ph type="subTitle" idx="1"/>
          </p:nvPr>
        </p:nvSpPr>
        <p:spPr>
          <a:xfrm>
            <a:off x="6035040" y="22799040"/>
            <a:ext cx="28163520" cy="10281920"/>
          </a:xfrm>
        </p:spPr>
        <p:txBody>
          <a:bodyPr/>
          <a:lstStyle>
            <a:lvl1pPr marL="0" indent="0" algn="ctr">
              <a:buNone/>
              <a:defRPr>
                <a:solidFill>
                  <a:schemeClr val="tx1">
                    <a:tint val="75000"/>
                  </a:schemeClr>
                </a:solidFill>
              </a:defRPr>
            </a:lvl1pPr>
            <a:lvl2pPr marL="2299030" indent="0" algn="ctr">
              <a:buNone/>
              <a:defRPr>
                <a:solidFill>
                  <a:schemeClr val="tx1">
                    <a:tint val="75000"/>
                  </a:schemeClr>
                </a:solidFill>
              </a:defRPr>
            </a:lvl2pPr>
            <a:lvl3pPr marL="4598060" indent="0" algn="ctr">
              <a:buNone/>
              <a:defRPr>
                <a:solidFill>
                  <a:schemeClr val="tx1">
                    <a:tint val="75000"/>
                  </a:schemeClr>
                </a:solidFill>
              </a:defRPr>
            </a:lvl3pPr>
            <a:lvl4pPr marL="6897091" indent="0" algn="ctr">
              <a:buNone/>
              <a:defRPr>
                <a:solidFill>
                  <a:schemeClr val="tx1">
                    <a:tint val="75000"/>
                  </a:schemeClr>
                </a:solidFill>
              </a:defRPr>
            </a:lvl4pPr>
            <a:lvl5pPr marL="9196121" indent="0" algn="ctr">
              <a:buNone/>
              <a:defRPr>
                <a:solidFill>
                  <a:schemeClr val="tx1">
                    <a:tint val="75000"/>
                  </a:schemeClr>
                </a:solidFill>
              </a:defRPr>
            </a:lvl5pPr>
            <a:lvl6pPr marL="11495151" indent="0" algn="ctr">
              <a:buNone/>
              <a:defRPr>
                <a:solidFill>
                  <a:schemeClr val="tx1">
                    <a:tint val="75000"/>
                  </a:schemeClr>
                </a:solidFill>
              </a:defRPr>
            </a:lvl6pPr>
            <a:lvl7pPr marL="13794181" indent="0" algn="ctr">
              <a:buNone/>
              <a:defRPr>
                <a:solidFill>
                  <a:schemeClr val="tx1">
                    <a:tint val="75000"/>
                  </a:schemeClr>
                </a:solidFill>
              </a:defRPr>
            </a:lvl7pPr>
            <a:lvl8pPr marL="16093211" indent="0" algn="ctr">
              <a:buNone/>
              <a:defRPr>
                <a:solidFill>
                  <a:schemeClr val="tx1">
                    <a:tint val="75000"/>
                  </a:schemeClr>
                </a:solidFill>
              </a:defRPr>
            </a:lvl8pPr>
            <a:lvl9pPr marL="1839224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B6F5137-3962-984E-B486-9D11C7D42B2A}" type="datetimeFigureOut">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3200472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137-3962-984E-B486-9D11C7D42B2A}" type="datetimeFigureOut">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610455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349379" y="9453036"/>
            <a:ext cx="39828470" cy="2013915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49997" y="9453036"/>
            <a:ext cx="118828820" cy="2013915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137-3962-984E-B486-9D11C7D42B2A}" type="datetimeFigureOut">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1863057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137-3962-984E-B486-9D11C7D42B2A}" type="datetimeFigureOut">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1299712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25853816"/>
            <a:ext cx="34198560" cy="7990840"/>
          </a:xfrm>
        </p:spPr>
        <p:txBody>
          <a:bodyPr anchor="t"/>
          <a:lstStyle>
            <a:lvl1pPr algn="l">
              <a:defRPr sz="20100" b="1" cap="all"/>
            </a:lvl1pPr>
          </a:lstStyle>
          <a:p>
            <a:r>
              <a:rPr lang="en-US"/>
              <a:t>Click to edit Master title style</a:t>
            </a:r>
          </a:p>
        </p:txBody>
      </p:sp>
      <p:sp>
        <p:nvSpPr>
          <p:cNvPr id="3" name="Text Placeholder 2"/>
          <p:cNvSpPr>
            <a:spLocks noGrp="1"/>
          </p:cNvSpPr>
          <p:nvPr>
            <p:ph type="body" idx="1"/>
          </p:nvPr>
        </p:nvSpPr>
        <p:spPr>
          <a:xfrm>
            <a:off x="3178177" y="17052719"/>
            <a:ext cx="34198560" cy="8801097"/>
          </a:xfrm>
        </p:spPr>
        <p:txBody>
          <a:bodyPr anchor="b"/>
          <a:lstStyle>
            <a:lvl1pPr marL="0" indent="0">
              <a:buNone/>
              <a:defRPr sz="10100">
                <a:solidFill>
                  <a:schemeClr val="tx1">
                    <a:tint val="75000"/>
                  </a:schemeClr>
                </a:solidFill>
              </a:defRPr>
            </a:lvl1pPr>
            <a:lvl2pPr marL="2299030" indent="0">
              <a:buNone/>
              <a:defRPr sz="9100">
                <a:solidFill>
                  <a:schemeClr val="tx1">
                    <a:tint val="75000"/>
                  </a:schemeClr>
                </a:solidFill>
              </a:defRPr>
            </a:lvl2pPr>
            <a:lvl3pPr marL="4598060" indent="0">
              <a:buNone/>
              <a:defRPr sz="8000">
                <a:solidFill>
                  <a:schemeClr val="tx1">
                    <a:tint val="75000"/>
                  </a:schemeClr>
                </a:solidFill>
              </a:defRPr>
            </a:lvl3pPr>
            <a:lvl4pPr marL="6897091" indent="0">
              <a:buNone/>
              <a:defRPr sz="7000">
                <a:solidFill>
                  <a:schemeClr val="tx1">
                    <a:tint val="75000"/>
                  </a:schemeClr>
                </a:solidFill>
              </a:defRPr>
            </a:lvl4pPr>
            <a:lvl5pPr marL="9196121" indent="0">
              <a:buNone/>
              <a:defRPr sz="7000">
                <a:solidFill>
                  <a:schemeClr val="tx1">
                    <a:tint val="75000"/>
                  </a:schemeClr>
                </a:solidFill>
              </a:defRPr>
            </a:lvl5pPr>
            <a:lvl6pPr marL="11495151" indent="0">
              <a:buNone/>
              <a:defRPr sz="7000">
                <a:solidFill>
                  <a:schemeClr val="tx1">
                    <a:tint val="75000"/>
                  </a:schemeClr>
                </a:solidFill>
              </a:defRPr>
            </a:lvl6pPr>
            <a:lvl7pPr marL="13794181" indent="0">
              <a:buNone/>
              <a:defRPr sz="7000">
                <a:solidFill>
                  <a:schemeClr val="tx1">
                    <a:tint val="75000"/>
                  </a:schemeClr>
                </a:solidFill>
              </a:defRPr>
            </a:lvl7pPr>
            <a:lvl8pPr marL="16093211" indent="0">
              <a:buNone/>
              <a:defRPr sz="7000">
                <a:solidFill>
                  <a:schemeClr val="tx1">
                    <a:tint val="75000"/>
                  </a:schemeClr>
                </a:solidFill>
              </a:defRPr>
            </a:lvl8pPr>
            <a:lvl9pPr marL="18392242" indent="0">
              <a:buNone/>
              <a:defRPr sz="7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F5137-3962-984E-B486-9D11C7D42B2A}" type="datetimeFigureOut">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266413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49999" y="55079053"/>
            <a:ext cx="79328643" cy="155765503"/>
          </a:xfrm>
        </p:spPr>
        <p:txBody>
          <a:bodyPr/>
          <a:lstStyle>
            <a:lvl1pPr>
              <a:defRPr sz="14100"/>
            </a:lvl1pPr>
            <a:lvl2pPr>
              <a:defRPr sz="12100"/>
            </a:lvl2pPr>
            <a:lvl3pPr>
              <a:defRPr sz="101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8849200" y="55079053"/>
            <a:ext cx="79328647" cy="155765503"/>
          </a:xfrm>
        </p:spPr>
        <p:txBody>
          <a:bodyPr/>
          <a:lstStyle>
            <a:lvl1pPr>
              <a:defRPr sz="14100"/>
            </a:lvl1pPr>
            <a:lvl2pPr>
              <a:defRPr sz="12100"/>
            </a:lvl2pPr>
            <a:lvl3pPr>
              <a:defRPr sz="101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F5137-3962-984E-B486-9D11C7D42B2A}" type="datetimeFigureOut">
              <a:t>4/18/18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218024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680" y="1611210"/>
            <a:ext cx="36210240" cy="670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11680" y="9005996"/>
            <a:ext cx="17776827" cy="3753270"/>
          </a:xfrm>
        </p:spPr>
        <p:txBody>
          <a:bodyPr anchor="b"/>
          <a:lstStyle>
            <a:lvl1pPr marL="0" indent="0">
              <a:buNone/>
              <a:defRPr sz="12100" b="1"/>
            </a:lvl1pPr>
            <a:lvl2pPr marL="2299030" indent="0">
              <a:buNone/>
              <a:defRPr sz="10100" b="1"/>
            </a:lvl2pPr>
            <a:lvl3pPr marL="4598060" indent="0">
              <a:buNone/>
              <a:defRPr sz="9100" b="1"/>
            </a:lvl3pPr>
            <a:lvl4pPr marL="6897091" indent="0">
              <a:buNone/>
              <a:defRPr sz="8000" b="1"/>
            </a:lvl4pPr>
            <a:lvl5pPr marL="9196121" indent="0">
              <a:buNone/>
              <a:defRPr sz="8000" b="1"/>
            </a:lvl5pPr>
            <a:lvl6pPr marL="11495151" indent="0">
              <a:buNone/>
              <a:defRPr sz="8000" b="1"/>
            </a:lvl6pPr>
            <a:lvl7pPr marL="13794181" indent="0">
              <a:buNone/>
              <a:defRPr sz="8000" b="1"/>
            </a:lvl7pPr>
            <a:lvl8pPr marL="16093211" indent="0">
              <a:buNone/>
              <a:defRPr sz="8000" b="1"/>
            </a:lvl8pPr>
            <a:lvl9pPr marL="18392242" indent="0">
              <a:buNone/>
              <a:defRPr sz="8000" b="1"/>
            </a:lvl9pPr>
          </a:lstStyle>
          <a:p>
            <a:pPr lvl="0"/>
            <a:r>
              <a:rPr lang="en-US"/>
              <a:t>Click to edit Master text styles</a:t>
            </a:r>
          </a:p>
        </p:txBody>
      </p:sp>
      <p:sp>
        <p:nvSpPr>
          <p:cNvPr id="4" name="Content Placeholder 3"/>
          <p:cNvSpPr>
            <a:spLocks noGrp="1"/>
          </p:cNvSpPr>
          <p:nvPr>
            <p:ph sz="half" idx="2"/>
          </p:nvPr>
        </p:nvSpPr>
        <p:spPr>
          <a:xfrm>
            <a:off x="2011680" y="12759266"/>
            <a:ext cx="17776827" cy="23180890"/>
          </a:xfrm>
        </p:spPr>
        <p:txBody>
          <a:bodyPr/>
          <a:lstStyle>
            <a:lvl1pPr>
              <a:defRPr sz="12100"/>
            </a:lvl1pPr>
            <a:lvl2pPr>
              <a:defRPr sz="10100"/>
            </a:lvl2pPr>
            <a:lvl3pPr>
              <a:defRPr sz="91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8112" y="9005996"/>
            <a:ext cx="17783810" cy="3753270"/>
          </a:xfrm>
        </p:spPr>
        <p:txBody>
          <a:bodyPr anchor="b"/>
          <a:lstStyle>
            <a:lvl1pPr marL="0" indent="0">
              <a:buNone/>
              <a:defRPr sz="12100" b="1"/>
            </a:lvl1pPr>
            <a:lvl2pPr marL="2299030" indent="0">
              <a:buNone/>
              <a:defRPr sz="10100" b="1"/>
            </a:lvl2pPr>
            <a:lvl3pPr marL="4598060" indent="0">
              <a:buNone/>
              <a:defRPr sz="9100" b="1"/>
            </a:lvl3pPr>
            <a:lvl4pPr marL="6897091" indent="0">
              <a:buNone/>
              <a:defRPr sz="8000" b="1"/>
            </a:lvl4pPr>
            <a:lvl5pPr marL="9196121" indent="0">
              <a:buNone/>
              <a:defRPr sz="8000" b="1"/>
            </a:lvl5pPr>
            <a:lvl6pPr marL="11495151" indent="0">
              <a:buNone/>
              <a:defRPr sz="8000" b="1"/>
            </a:lvl6pPr>
            <a:lvl7pPr marL="13794181" indent="0">
              <a:buNone/>
              <a:defRPr sz="8000" b="1"/>
            </a:lvl7pPr>
            <a:lvl8pPr marL="16093211" indent="0">
              <a:buNone/>
              <a:defRPr sz="8000" b="1"/>
            </a:lvl8pPr>
            <a:lvl9pPr marL="18392242" indent="0">
              <a:buNone/>
              <a:defRPr sz="8000" b="1"/>
            </a:lvl9pPr>
          </a:lstStyle>
          <a:p>
            <a:pPr lvl="0"/>
            <a:r>
              <a:rPr lang="en-US"/>
              <a:t>Click to edit Master text styles</a:t>
            </a:r>
          </a:p>
        </p:txBody>
      </p:sp>
      <p:sp>
        <p:nvSpPr>
          <p:cNvPr id="6" name="Content Placeholder 5"/>
          <p:cNvSpPr>
            <a:spLocks noGrp="1"/>
          </p:cNvSpPr>
          <p:nvPr>
            <p:ph sz="quarter" idx="4"/>
          </p:nvPr>
        </p:nvSpPr>
        <p:spPr>
          <a:xfrm>
            <a:off x="20438112" y="12759266"/>
            <a:ext cx="17783810" cy="23180890"/>
          </a:xfrm>
        </p:spPr>
        <p:txBody>
          <a:bodyPr/>
          <a:lstStyle>
            <a:lvl1pPr>
              <a:defRPr sz="12100"/>
            </a:lvl1pPr>
            <a:lvl2pPr>
              <a:defRPr sz="10100"/>
            </a:lvl2pPr>
            <a:lvl3pPr>
              <a:defRPr sz="91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F5137-3962-984E-B486-9D11C7D42B2A}" type="datetimeFigureOut">
              <a:t>4/18/18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410538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F5137-3962-984E-B486-9D11C7D42B2A}" type="datetimeFigureOut">
              <a:t>4/18/18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169071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5137-3962-984E-B486-9D11C7D42B2A}" type="datetimeFigureOut">
              <a:t>4/18/18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404154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2" y="1601893"/>
            <a:ext cx="13236577" cy="6817360"/>
          </a:xfrm>
        </p:spPr>
        <p:txBody>
          <a:bodyPr anchor="b"/>
          <a:lstStyle>
            <a:lvl1pPr algn="l">
              <a:defRPr sz="10100" b="1"/>
            </a:lvl1pPr>
          </a:lstStyle>
          <a:p>
            <a:r>
              <a:rPr lang="en-US"/>
              <a:t>Click to edit Master title style</a:t>
            </a:r>
          </a:p>
        </p:txBody>
      </p:sp>
      <p:sp>
        <p:nvSpPr>
          <p:cNvPr id="3" name="Content Placeholder 2"/>
          <p:cNvSpPr>
            <a:spLocks noGrp="1"/>
          </p:cNvSpPr>
          <p:nvPr>
            <p:ph idx="1"/>
          </p:nvPr>
        </p:nvSpPr>
        <p:spPr>
          <a:xfrm>
            <a:off x="15730220" y="1601896"/>
            <a:ext cx="22491700" cy="34338263"/>
          </a:xfrm>
        </p:spPr>
        <p:txBody>
          <a:bodyPr/>
          <a:lstStyle>
            <a:lvl1pPr>
              <a:defRPr sz="16100"/>
            </a:lvl1pPr>
            <a:lvl2pPr>
              <a:defRPr sz="14100"/>
            </a:lvl2pPr>
            <a:lvl3pPr>
              <a:defRPr sz="121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682" y="8419256"/>
            <a:ext cx="13236577" cy="27520903"/>
          </a:xfrm>
        </p:spPr>
        <p:txBody>
          <a:bodyPr/>
          <a:lstStyle>
            <a:lvl1pPr marL="0" indent="0">
              <a:buNone/>
              <a:defRPr sz="7000"/>
            </a:lvl1pPr>
            <a:lvl2pPr marL="2299030" indent="0">
              <a:buNone/>
              <a:defRPr sz="6000"/>
            </a:lvl2pPr>
            <a:lvl3pPr marL="4598060" indent="0">
              <a:buNone/>
              <a:defRPr sz="5000"/>
            </a:lvl3pPr>
            <a:lvl4pPr marL="6897091" indent="0">
              <a:buNone/>
              <a:defRPr sz="4500"/>
            </a:lvl4pPr>
            <a:lvl5pPr marL="9196121" indent="0">
              <a:buNone/>
              <a:defRPr sz="4500"/>
            </a:lvl5pPr>
            <a:lvl6pPr marL="11495151" indent="0">
              <a:buNone/>
              <a:defRPr sz="4500"/>
            </a:lvl6pPr>
            <a:lvl7pPr marL="13794181" indent="0">
              <a:buNone/>
              <a:defRPr sz="4500"/>
            </a:lvl7pPr>
            <a:lvl8pPr marL="16093211" indent="0">
              <a:buNone/>
              <a:defRPr sz="4500"/>
            </a:lvl8pPr>
            <a:lvl9pPr marL="18392242" indent="0">
              <a:buNone/>
              <a:defRPr sz="4500"/>
            </a:lvl9pPr>
          </a:lstStyle>
          <a:p>
            <a:pPr lvl="0"/>
            <a:r>
              <a:rPr lang="en-US"/>
              <a:t>Click to edit Master text styles</a:t>
            </a:r>
          </a:p>
        </p:txBody>
      </p:sp>
      <p:sp>
        <p:nvSpPr>
          <p:cNvPr id="5" name="Date Placeholder 4"/>
          <p:cNvSpPr>
            <a:spLocks noGrp="1"/>
          </p:cNvSpPr>
          <p:nvPr>
            <p:ph type="dt" sz="half" idx="10"/>
          </p:nvPr>
        </p:nvSpPr>
        <p:spPr/>
        <p:txBody>
          <a:bodyPr/>
          <a:lstStyle/>
          <a:p>
            <a:fld id="{CB6F5137-3962-984E-B486-9D11C7D42B2A}" type="datetimeFigureOut">
              <a:t>4/18/18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15967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067" y="28163520"/>
            <a:ext cx="24140160" cy="3324863"/>
          </a:xfrm>
        </p:spPr>
        <p:txBody>
          <a:bodyPr anchor="b"/>
          <a:lstStyle>
            <a:lvl1pPr algn="l">
              <a:defRPr sz="10100" b="1"/>
            </a:lvl1pPr>
          </a:lstStyle>
          <a:p>
            <a:r>
              <a:rPr lang="en-US"/>
              <a:t>Click to edit Master title style</a:t>
            </a:r>
          </a:p>
        </p:txBody>
      </p:sp>
      <p:sp>
        <p:nvSpPr>
          <p:cNvPr id="3" name="Picture Placeholder 2"/>
          <p:cNvSpPr>
            <a:spLocks noGrp="1"/>
          </p:cNvSpPr>
          <p:nvPr>
            <p:ph type="pic" idx="1"/>
          </p:nvPr>
        </p:nvSpPr>
        <p:spPr>
          <a:xfrm>
            <a:off x="7886067" y="3594947"/>
            <a:ext cx="24140160" cy="24140160"/>
          </a:xfrm>
        </p:spPr>
        <p:txBody>
          <a:bodyPr/>
          <a:lstStyle>
            <a:lvl1pPr marL="0" indent="0">
              <a:buNone/>
              <a:defRPr sz="16100"/>
            </a:lvl1pPr>
            <a:lvl2pPr marL="2299030" indent="0">
              <a:buNone/>
              <a:defRPr sz="14100"/>
            </a:lvl2pPr>
            <a:lvl3pPr marL="4598060" indent="0">
              <a:buNone/>
              <a:defRPr sz="12100"/>
            </a:lvl3pPr>
            <a:lvl4pPr marL="6897091" indent="0">
              <a:buNone/>
              <a:defRPr sz="10100"/>
            </a:lvl4pPr>
            <a:lvl5pPr marL="9196121" indent="0">
              <a:buNone/>
              <a:defRPr sz="10100"/>
            </a:lvl5pPr>
            <a:lvl6pPr marL="11495151" indent="0">
              <a:buNone/>
              <a:defRPr sz="10100"/>
            </a:lvl6pPr>
            <a:lvl7pPr marL="13794181" indent="0">
              <a:buNone/>
              <a:defRPr sz="10100"/>
            </a:lvl7pPr>
            <a:lvl8pPr marL="16093211" indent="0">
              <a:buNone/>
              <a:defRPr sz="10100"/>
            </a:lvl8pPr>
            <a:lvl9pPr marL="18392242" indent="0">
              <a:buNone/>
              <a:defRPr sz="10100"/>
            </a:lvl9pPr>
          </a:lstStyle>
          <a:p>
            <a:endParaRPr lang="en-US"/>
          </a:p>
        </p:txBody>
      </p:sp>
      <p:sp>
        <p:nvSpPr>
          <p:cNvPr id="4" name="Text Placeholder 3"/>
          <p:cNvSpPr>
            <a:spLocks noGrp="1"/>
          </p:cNvSpPr>
          <p:nvPr>
            <p:ph type="body" sz="half" idx="2"/>
          </p:nvPr>
        </p:nvSpPr>
        <p:spPr>
          <a:xfrm>
            <a:off x="7886067" y="31488383"/>
            <a:ext cx="24140160" cy="4721857"/>
          </a:xfrm>
        </p:spPr>
        <p:txBody>
          <a:bodyPr/>
          <a:lstStyle>
            <a:lvl1pPr marL="0" indent="0">
              <a:buNone/>
              <a:defRPr sz="7000"/>
            </a:lvl1pPr>
            <a:lvl2pPr marL="2299030" indent="0">
              <a:buNone/>
              <a:defRPr sz="6000"/>
            </a:lvl2pPr>
            <a:lvl3pPr marL="4598060" indent="0">
              <a:buNone/>
              <a:defRPr sz="5000"/>
            </a:lvl3pPr>
            <a:lvl4pPr marL="6897091" indent="0">
              <a:buNone/>
              <a:defRPr sz="4500"/>
            </a:lvl4pPr>
            <a:lvl5pPr marL="9196121" indent="0">
              <a:buNone/>
              <a:defRPr sz="4500"/>
            </a:lvl5pPr>
            <a:lvl6pPr marL="11495151" indent="0">
              <a:buNone/>
              <a:defRPr sz="4500"/>
            </a:lvl6pPr>
            <a:lvl7pPr marL="13794181" indent="0">
              <a:buNone/>
              <a:defRPr sz="4500"/>
            </a:lvl7pPr>
            <a:lvl8pPr marL="16093211" indent="0">
              <a:buNone/>
              <a:defRPr sz="4500"/>
            </a:lvl8pPr>
            <a:lvl9pPr marL="18392242" indent="0">
              <a:buNone/>
              <a:defRPr sz="4500"/>
            </a:lvl9pPr>
          </a:lstStyle>
          <a:p>
            <a:pPr lvl="0"/>
            <a:r>
              <a:rPr lang="en-US"/>
              <a:t>Click to edit Master text styles</a:t>
            </a:r>
          </a:p>
        </p:txBody>
      </p:sp>
      <p:sp>
        <p:nvSpPr>
          <p:cNvPr id="5" name="Date Placeholder 4"/>
          <p:cNvSpPr>
            <a:spLocks noGrp="1"/>
          </p:cNvSpPr>
          <p:nvPr>
            <p:ph type="dt" sz="half" idx="10"/>
          </p:nvPr>
        </p:nvSpPr>
        <p:spPr/>
        <p:txBody>
          <a:bodyPr/>
          <a:lstStyle/>
          <a:p>
            <a:fld id="{CB6F5137-3962-984E-B486-9D11C7D42B2A}" type="datetimeFigureOut">
              <a:t>4/18/18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34F01-90BA-4A4D-B874-B6A172F22D0E}" type="slidenum">
              <a:t>‹#›</a:t>
            </a:fld>
            <a:endParaRPr lang="en-US"/>
          </a:p>
        </p:txBody>
      </p:sp>
    </p:spTree>
    <p:extLst>
      <p:ext uri="{BB962C8B-B14F-4D97-AF65-F5344CB8AC3E}">
        <p14:creationId xmlns:p14="http://schemas.microsoft.com/office/powerpoint/2010/main" val="8414713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11680" y="1611210"/>
            <a:ext cx="36210240" cy="6705600"/>
          </a:xfrm>
          <a:prstGeom prst="rect">
            <a:avLst/>
          </a:prstGeom>
        </p:spPr>
        <p:txBody>
          <a:bodyPr vert="horz" lIns="459806" tIns="229903" rIns="459806" bIns="229903" rtlCol="0" anchor="ctr">
            <a:normAutofit/>
          </a:bodyPr>
          <a:lstStyle/>
          <a:p>
            <a:r>
              <a:rPr lang="en-US"/>
              <a:t>Click to edit Master title style</a:t>
            </a:r>
          </a:p>
        </p:txBody>
      </p:sp>
      <p:sp>
        <p:nvSpPr>
          <p:cNvPr id="3" name="Text Placeholder 2"/>
          <p:cNvSpPr>
            <a:spLocks noGrp="1"/>
          </p:cNvSpPr>
          <p:nvPr>
            <p:ph type="body" idx="1"/>
          </p:nvPr>
        </p:nvSpPr>
        <p:spPr>
          <a:xfrm>
            <a:off x="2011680" y="9387843"/>
            <a:ext cx="36210240" cy="26552316"/>
          </a:xfrm>
          <a:prstGeom prst="rect">
            <a:avLst/>
          </a:prstGeom>
        </p:spPr>
        <p:txBody>
          <a:bodyPr vert="horz" lIns="459806" tIns="229903" rIns="459806" bIns="22990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011680" y="37290589"/>
            <a:ext cx="9387840" cy="2142067"/>
          </a:xfrm>
          <a:prstGeom prst="rect">
            <a:avLst/>
          </a:prstGeom>
        </p:spPr>
        <p:txBody>
          <a:bodyPr vert="horz" lIns="459806" tIns="229903" rIns="459806" bIns="229903" rtlCol="0" anchor="ctr"/>
          <a:lstStyle>
            <a:lvl1pPr algn="l">
              <a:defRPr sz="6000">
                <a:solidFill>
                  <a:schemeClr val="tx1">
                    <a:tint val="75000"/>
                  </a:schemeClr>
                </a:solidFill>
              </a:defRPr>
            </a:lvl1pPr>
          </a:lstStyle>
          <a:p>
            <a:fld id="{CB6F5137-3962-984E-B486-9D11C7D42B2A}" type="datetimeFigureOut">
              <a:t>4/18/18</a:t>
            </a:fld>
            <a:endParaRPr lang="en-US"/>
          </a:p>
        </p:txBody>
      </p:sp>
      <p:sp>
        <p:nvSpPr>
          <p:cNvPr id="5" name="Footer Placeholder 4"/>
          <p:cNvSpPr>
            <a:spLocks noGrp="1"/>
          </p:cNvSpPr>
          <p:nvPr>
            <p:ph type="ftr" sz="quarter" idx="3"/>
          </p:nvPr>
        </p:nvSpPr>
        <p:spPr>
          <a:xfrm>
            <a:off x="13746480" y="37290589"/>
            <a:ext cx="12740640" cy="2142067"/>
          </a:xfrm>
          <a:prstGeom prst="rect">
            <a:avLst/>
          </a:prstGeom>
        </p:spPr>
        <p:txBody>
          <a:bodyPr vert="horz" lIns="459806" tIns="229903" rIns="459806" bIns="229903" rtlCol="0" anchor="ctr"/>
          <a:lstStyle>
            <a:lvl1pPr algn="ctr">
              <a:defRPr sz="6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834080" y="37290589"/>
            <a:ext cx="9387840" cy="2142067"/>
          </a:xfrm>
          <a:prstGeom prst="rect">
            <a:avLst/>
          </a:prstGeom>
        </p:spPr>
        <p:txBody>
          <a:bodyPr vert="horz" lIns="459806" tIns="229903" rIns="459806" bIns="229903" rtlCol="0" anchor="ctr"/>
          <a:lstStyle>
            <a:lvl1pPr algn="r">
              <a:defRPr sz="6000">
                <a:solidFill>
                  <a:schemeClr val="tx1">
                    <a:tint val="75000"/>
                  </a:schemeClr>
                </a:solidFill>
              </a:defRPr>
            </a:lvl1pPr>
          </a:lstStyle>
          <a:p>
            <a:fld id="{DDA34F01-90BA-4A4D-B874-B6A172F22D0E}" type="slidenum">
              <a:t>‹#›</a:t>
            </a:fld>
            <a:endParaRPr lang="en-US"/>
          </a:p>
        </p:txBody>
      </p:sp>
    </p:spTree>
    <p:extLst>
      <p:ext uri="{BB962C8B-B14F-4D97-AF65-F5344CB8AC3E}">
        <p14:creationId xmlns:p14="http://schemas.microsoft.com/office/powerpoint/2010/main" val="1446917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299030" rtl="0" eaLnBrk="1" latinLnBrk="0" hangingPunct="1">
        <a:spcBef>
          <a:spcPct val="0"/>
        </a:spcBef>
        <a:buNone/>
        <a:defRPr sz="22100" kern="1200">
          <a:solidFill>
            <a:schemeClr val="tx1"/>
          </a:solidFill>
          <a:latin typeface="+mj-lt"/>
          <a:ea typeface="+mj-ea"/>
          <a:cs typeface="+mj-cs"/>
        </a:defRPr>
      </a:lvl1pPr>
    </p:titleStyle>
    <p:bodyStyle>
      <a:lvl1pPr marL="1724273" indent="-1724273" algn="l" defTabSz="2299030" rtl="0" eaLnBrk="1" latinLnBrk="0" hangingPunct="1">
        <a:spcBef>
          <a:spcPct val="20000"/>
        </a:spcBef>
        <a:buFont typeface="Arial"/>
        <a:buChar char="•"/>
        <a:defRPr sz="16100" kern="1200">
          <a:solidFill>
            <a:schemeClr val="tx1"/>
          </a:solidFill>
          <a:latin typeface="+mn-lt"/>
          <a:ea typeface="+mn-ea"/>
          <a:cs typeface="+mn-cs"/>
        </a:defRPr>
      </a:lvl1pPr>
      <a:lvl2pPr marL="3735924" indent="-1436894" algn="l" defTabSz="2299030" rtl="0" eaLnBrk="1" latinLnBrk="0" hangingPunct="1">
        <a:spcBef>
          <a:spcPct val="20000"/>
        </a:spcBef>
        <a:buFont typeface="Arial"/>
        <a:buChar char="–"/>
        <a:defRPr sz="14100" kern="1200">
          <a:solidFill>
            <a:schemeClr val="tx1"/>
          </a:solidFill>
          <a:latin typeface="+mn-lt"/>
          <a:ea typeface="+mn-ea"/>
          <a:cs typeface="+mn-cs"/>
        </a:defRPr>
      </a:lvl2pPr>
      <a:lvl3pPr marL="5747576" indent="-1149515" algn="l" defTabSz="2299030" rtl="0" eaLnBrk="1" latinLnBrk="0" hangingPunct="1">
        <a:spcBef>
          <a:spcPct val="20000"/>
        </a:spcBef>
        <a:buFont typeface="Arial"/>
        <a:buChar char="•"/>
        <a:defRPr sz="12100" kern="1200">
          <a:solidFill>
            <a:schemeClr val="tx1"/>
          </a:solidFill>
          <a:latin typeface="+mn-lt"/>
          <a:ea typeface="+mn-ea"/>
          <a:cs typeface="+mn-cs"/>
        </a:defRPr>
      </a:lvl3pPr>
      <a:lvl4pPr marL="8046606" indent="-1149515" algn="l" defTabSz="2299030" rtl="0" eaLnBrk="1" latinLnBrk="0" hangingPunct="1">
        <a:spcBef>
          <a:spcPct val="20000"/>
        </a:spcBef>
        <a:buFont typeface="Arial"/>
        <a:buChar char="–"/>
        <a:defRPr sz="10100" kern="1200">
          <a:solidFill>
            <a:schemeClr val="tx1"/>
          </a:solidFill>
          <a:latin typeface="+mn-lt"/>
          <a:ea typeface="+mn-ea"/>
          <a:cs typeface="+mn-cs"/>
        </a:defRPr>
      </a:lvl4pPr>
      <a:lvl5pPr marL="10345636" indent="-1149515" algn="l" defTabSz="2299030" rtl="0" eaLnBrk="1" latinLnBrk="0" hangingPunct="1">
        <a:spcBef>
          <a:spcPct val="20000"/>
        </a:spcBef>
        <a:buFont typeface="Arial"/>
        <a:buChar char="»"/>
        <a:defRPr sz="10100" kern="1200">
          <a:solidFill>
            <a:schemeClr val="tx1"/>
          </a:solidFill>
          <a:latin typeface="+mn-lt"/>
          <a:ea typeface="+mn-ea"/>
          <a:cs typeface="+mn-cs"/>
        </a:defRPr>
      </a:lvl5pPr>
      <a:lvl6pPr marL="12644666" indent="-1149515" algn="l" defTabSz="2299030" rtl="0" eaLnBrk="1" latinLnBrk="0" hangingPunct="1">
        <a:spcBef>
          <a:spcPct val="20000"/>
        </a:spcBef>
        <a:buFont typeface="Arial"/>
        <a:buChar char="•"/>
        <a:defRPr sz="10100" kern="1200">
          <a:solidFill>
            <a:schemeClr val="tx1"/>
          </a:solidFill>
          <a:latin typeface="+mn-lt"/>
          <a:ea typeface="+mn-ea"/>
          <a:cs typeface="+mn-cs"/>
        </a:defRPr>
      </a:lvl6pPr>
      <a:lvl7pPr marL="14943696" indent="-1149515" algn="l" defTabSz="2299030" rtl="0" eaLnBrk="1" latinLnBrk="0" hangingPunct="1">
        <a:spcBef>
          <a:spcPct val="20000"/>
        </a:spcBef>
        <a:buFont typeface="Arial"/>
        <a:buChar char="•"/>
        <a:defRPr sz="10100" kern="1200">
          <a:solidFill>
            <a:schemeClr val="tx1"/>
          </a:solidFill>
          <a:latin typeface="+mn-lt"/>
          <a:ea typeface="+mn-ea"/>
          <a:cs typeface="+mn-cs"/>
        </a:defRPr>
      </a:lvl7pPr>
      <a:lvl8pPr marL="17242727" indent="-1149515" algn="l" defTabSz="2299030" rtl="0" eaLnBrk="1" latinLnBrk="0" hangingPunct="1">
        <a:spcBef>
          <a:spcPct val="20000"/>
        </a:spcBef>
        <a:buFont typeface="Arial"/>
        <a:buChar char="•"/>
        <a:defRPr sz="10100" kern="1200">
          <a:solidFill>
            <a:schemeClr val="tx1"/>
          </a:solidFill>
          <a:latin typeface="+mn-lt"/>
          <a:ea typeface="+mn-ea"/>
          <a:cs typeface="+mn-cs"/>
        </a:defRPr>
      </a:lvl8pPr>
      <a:lvl9pPr marL="19541757" indent="-1149515" algn="l" defTabSz="2299030" rtl="0" eaLnBrk="1" latinLnBrk="0" hangingPunct="1">
        <a:spcBef>
          <a:spcPct val="20000"/>
        </a:spcBef>
        <a:buFont typeface="Arial"/>
        <a:buChar char="•"/>
        <a:defRPr sz="10100" kern="1200">
          <a:solidFill>
            <a:schemeClr val="tx1"/>
          </a:solidFill>
          <a:latin typeface="+mn-lt"/>
          <a:ea typeface="+mn-ea"/>
          <a:cs typeface="+mn-cs"/>
        </a:defRPr>
      </a:lvl9pPr>
    </p:bodyStyle>
    <p:otherStyle>
      <a:defPPr>
        <a:defRPr lang="en-US"/>
      </a:defPPr>
      <a:lvl1pPr marL="0" algn="l" defTabSz="2299030" rtl="0" eaLnBrk="1" latinLnBrk="0" hangingPunct="1">
        <a:defRPr sz="9100" kern="1200">
          <a:solidFill>
            <a:schemeClr val="tx1"/>
          </a:solidFill>
          <a:latin typeface="+mn-lt"/>
          <a:ea typeface="+mn-ea"/>
          <a:cs typeface="+mn-cs"/>
        </a:defRPr>
      </a:lvl1pPr>
      <a:lvl2pPr marL="2299030" algn="l" defTabSz="2299030" rtl="0" eaLnBrk="1" latinLnBrk="0" hangingPunct="1">
        <a:defRPr sz="9100" kern="1200">
          <a:solidFill>
            <a:schemeClr val="tx1"/>
          </a:solidFill>
          <a:latin typeface="+mn-lt"/>
          <a:ea typeface="+mn-ea"/>
          <a:cs typeface="+mn-cs"/>
        </a:defRPr>
      </a:lvl2pPr>
      <a:lvl3pPr marL="4598060" algn="l" defTabSz="2299030" rtl="0" eaLnBrk="1" latinLnBrk="0" hangingPunct="1">
        <a:defRPr sz="9100" kern="1200">
          <a:solidFill>
            <a:schemeClr val="tx1"/>
          </a:solidFill>
          <a:latin typeface="+mn-lt"/>
          <a:ea typeface="+mn-ea"/>
          <a:cs typeface="+mn-cs"/>
        </a:defRPr>
      </a:lvl3pPr>
      <a:lvl4pPr marL="6897091" algn="l" defTabSz="2299030" rtl="0" eaLnBrk="1" latinLnBrk="0" hangingPunct="1">
        <a:defRPr sz="9100" kern="1200">
          <a:solidFill>
            <a:schemeClr val="tx1"/>
          </a:solidFill>
          <a:latin typeface="+mn-lt"/>
          <a:ea typeface="+mn-ea"/>
          <a:cs typeface="+mn-cs"/>
        </a:defRPr>
      </a:lvl4pPr>
      <a:lvl5pPr marL="9196121" algn="l" defTabSz="2299030" rtl="0" eaLnBrk="1" latinLnBrk="0" hangingPunct="1">
        <a:defRPr sz="9100" kern="1200">
          <a:solidFill>
            <a:schemeClr val="tx1"/>
          </a:solidFill>
          <a:latin typeface="+mn-lt"/>
          <a:ea typeface="+mn-ea"/>
          <a:cs typeface="+mn-cs"/>
        </a:defRPr>
      </a:lvl5pPr>
      <a:lvl6pPr marL="11495151" algn="l" defTabSz="2299030" rtl="0" eaLnBrk="1" latinLnBrk="0" hangingPunct="1">
        <a:defRPr sz="9100" kern="1200">
          <a:solidFill>
            <a:schemeClr val="tx1"/>
          </a:solidFill>
          <a:latin typeface="+mn-lt"/>
          <a:ea typeface="+mn-ea"/>
          <a:cs typeface="+mn-cs"/>
        </a:defRPr>
      </a:lvl6pPr>
      <a:lvl7pPr marL="13794181" algn="l" defTabSz="2299030" rtl="0" eaLnBrk="1" latinLnBrk="0" hangingPunct="1">
        <a:defRPr sz="9100" kern="1200">
          <a:solidFill>
            <a:schemeClr val="tx1"/>
          </a:solidFill>
          <a:latin typeface="+mn-lt"/>
          <a:ea typeface="+mn-ea"/>
          <a:cs typeface="+mn-cs"/>
        </a:defRPr>
      </a:lvl7pPr>
      <a:lvl8pPr marL="16093211" algn="l" defTabSz="2299030" rtl="0" eaLnBrk="1" latinLnBrk="0" hangingPunct="1">
        <a:defRPr sz="9100" kern="1200">
          <a:solidFill>
            <a:schemeClr val="tx1"/>
          </a:solidFill>
          <a:latin typeface="+mn-lt"/>
          <a:ea typeface="+mn-ea"/>
          <a:cs typeface="+mn-cs"/>
        </a:defRPr>
      </a:lvl8pPr>
      <a:lvl9pPr marL="18392242" algn="l" defTabSz="2299030" rtl="0" eaLnBrk="1" latinLnBrk="0" hangingPunct="1">
        <a:defRPr sz="9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8.emf"/><Relationship Id="rId12" Type="http://schemas.openxmlformats.org/officeDocument/2006/relationships/image" Target="../media/image9.png"/><Relationship Id="rId13" Type="http://schemas.openxmlformats.org/officeDocument/2006/relationships/image" Target="../media/image10.png"/><Relationship Id="rId14" Type="http://schemas.openxmlformats.org/officeDocument/2006/relationships/image" Target="../media/image11.emf"/><Relationship Id="rId15" Type="http://schemas.openxmlformats.org/officeDocument/2006/relationships/image" Target="../media/image12.emf"/><Relationship Id="rId16" Type="http://schemas.openxmlformats.org/officeDocument/2006/relationships/image" Target="../media/image13.emf"/><Relationship Id="rId17" Type="http://schemas.openxmlformats.org/officeDocument/2006/relationships/image" Target="../media/image14.emf"/><Relationship Id="rId18" Type="http://schemas.openxmlformats.org/officeDocument/2006/relationships/image" Target="../media/image15.emf"/><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hyperlink" Target="mailto:genome@soe.ucsc.edu" TargetMode="External"/><Relationship Id="rId8" Type="http://schemas.openxmlformats.org/officeDocument/2006/relationships/hyperlink" Target="http://genome.ucsc.edu/training/index.html" TargetMode="External"/><Relationship Id="rId9" Type="http://schemas.openxmlformats.org/officeDocument/2006/relationships/image" Target="../media/image6.png"/><Relationship Id="rId10"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 name="Group 102"/>
          <p:cNvGrpSpPr/>
          <p:nvPr/>
        </p:nvGrpSpPr>
        <p:grpSpPr>
          <a:xfrm>
            <a:off x="23149329" y="9683825"/>
            <a:ext cx="16119459" cy="17942980"/>
            <a:chOff x="22997743" y="8983739"/>
            <a:chExt cx="16119459" cy="17942980"/>
          </a:xfrm>
        </p:grpSpPr>
        <p:sp>
          <p:nvSpPr>
            <p:cNvPr id="6" name="Rectangle 5"/>
            <p:cNvSpPr/>
            <p:nvPr/>
          </p:nvSpPr>
          <p:spPr>
            <a:xfrm>
              <a:off x="27226066" y="24987727"/>
              <a:ext cx="11891136" cy="1938992"/>
            </a:xfrm>
            <a:prstGeom prst="rect">
              <a:avLst/>
            </a:prstGeom>
          </p:spPr>
          <p:txBody>
            <a:bodyPr wrap="square">
              <a:spAutoFit/>
            </a:bodyPr>
            <a:lstStyle/>
            <a:p>
              <a:r>
                <a:rPr lang="en-US" sz="2400">
                  <a:latin typeface="Arial"/>
                  <a:cs typeface="Arial"/>
                </a:rPr>
                <a:t>As a companion to the GTEx data resources, we developed an interactive human anatomy graphic of the 52 GTEx tissues</a:t>
              </a:r>
              <a:r>
                <a:rPr lang="en-US" sz="2400">
                  <a:latin typeface="Arial"/>
                  <a:cs typeface="Arial"/>
                </a:rPr>
                <a:t>. </a:t>
              </a:r>
              <a:r>
                <a:rPr lang="en-US" sz="2400">
                  <a:latin typeface="Arial"/>
                  <a:cs typeface="Arial"/>
                </a:rPr>
                <a:t>This graphic provides a user-friendly tissue legend for GTEx .  It is available for tissue selection on the configuration page of several GTEx tracks, and will be released as an independent page available for linking by outside resources.</a:t>
              </a:r>
            </a:p>
          </p:txBody>
        </p:sp>
        <p:pic>
          <p:nvPicPr>
            <p:cNvPr id="17" name="Picture 16"/>
            <p:cNvPicPr>
              <a:picLocks noChangeAspect="1"/>
            </p:cNvPicPr>
            <p:nvPr/>
          </p:nvPicPr>
          <p:blipFill>
            <a:blip r:embed="rId2"/>
            <a:stretch>
              <a:fillRect/>
            </a:stretch>
          </p:blipFill>
          <p:spPr>
            <a:xfrm>
              <a:off x="27124453" y="8983739"/>
              <a:ext cx="11891136" cy="15823187"/>
            </a:xfrm>
            <a:prstGeom prst="rect">
              <a:avLst/>
            </a:prstGeom>
            <a:ln>
              <a:solidFill>
                <a:schemeClr val="tx1">
                  <a:lumMod val="50000"/>
                  <a:lumOff val="50000"/>
                </a:schemeClr>
              </a:solidFill>
            </a:ln>
          </p:spPr>
        </p:pic>
        <p:grpSp>
          <p:nvGrpSpPr>
            <p:cNvPr id="65" name="Group 64"/>
            <p:cNvGrpSpPr/>
            <p:nvPr/>
          </p:nvGrpSpPr>
          <p:grpSpPr>
            <a:xfrm>
              <a:off x="23099342" y="9698378"/>
              <a:ext cx="3492500" cy="16916400"/>
              <a:chOff x="22023022" y="8436460"/>
              <a:chExt cx="3492500" cy="16916400"/>
            </a:xfrm>
          </p:grpSpPr>
          <p:pic>
            <p:nvPicPr>
              <p:cNvPr id="63" name="Picture 62"/>
              <p:cNvPicPr>
                <a:picLocks noChangeAspect="1"/>
              </p:cNvPicPr>
              <p:nvPr/>
            </p:nvPicPr>
            <p:blipFill>
              <a:blip r:embed="rId3"/>
              <a:stretch>
                <a:fillRect/>
              </a:stretch>
            </p:blipFill>
            <p:spPr>
              <a:xfrm>
                <a:off x="22023022" y="8436460"/>
                <a:ext cx="3492500" cy="8699500"/>
              </a:xfrm>
              <a:prstGeom prst="rect">
                <a:avLst/>
              </a:prstGeom>
              <a:ln>
                <a:noFill/>
              </a:ln>
            </p:spPr>
          </p:pic>
          <p:pic>
            <p:nvPicPr>
              <p:cNvPr id="64" name="Picture 63"/>
              <p:cNvPicPr>
                <a:picLocks noChangeAspect="1"/>
              </p:cNvPicPr>
              <p:nvPr/>
            </p:nvPicPr>
            <p:blipFill>
              <a:blip r:embed="rId4"/>
              <a:stretch>
                <a:fillRect/>
              </a:stretch>
            </p:blipFill>
            <p:spPr>
              <a:xfrm>
                <a:off x="22023022" y="17085160"/>
                <a:ext cx="3098800" cy="8267700"/>
              </a:xfrm>
              <a:prstGeom prst="rect">
                <a:avLst/>
              </a:prstGeom>
              <a:ln>
                <a:noFill/>
              </a:ln>
            </p:spPr>
          </p:pic>
        </p:grpSp>
        <p:sp>
          <p:nvSpPr>
            <p:cNvPr id="95" name="Rectangle 94"/>
            <p:cNvSpPr/>
            <p:nvPr/>
          </p:nvSpPr>
          <p:spPr>
            <a:xfrm>
              <a:off x="22997743" y="9042670"/>
              <a:ext cx="3750172" cy="646331"/>
            </a:xfrm>
            <a:prstGeom prst="rect">
              <a:avLst/>
            </a:prstGeom>
            <a:solidFill>
              <a:schemeClr val="bg1">
                <a:lumMod val="95000"/>
              </a:schemeClr>
            </a:solidFill>
          </p:spPr>
          <p:txBody>
            <a:bodyPr wrap="square">
              <a:spAutoFit/>
            </a:bodyPr>
            <a:lstStyle/>
            <a:p>
              <a:r>
                <a:rPr lang="en-US" sz="3600">
                  <a:solidFill>
                    <a:schemeClr val="tx2"/>
                  </a:solidFill>
                  <a:latin typeface="Arial"/>
                  <a:ea typeface="Osaka" charset="0"/>
                  <a:cs typeface="Arial"/>
                </a:rPr>
                <a:t>Tissue colors</a:t>
              </a:r>
            </a:p>
          </p:txBody>
        </p:sp>
      </p:grpSp>
      <p:pic>
        <p:nvPicPr>
          <p:cNvPr id="4" name="Picture 3" descr="GenomicsInstituteOFFICIALlog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529666" y="470911"/>
            <a:ext cx="11580824" cy="2122233"/>
          </a:xfrm>
          <a:prstGeom prst="rect">
            <a:avLst/>
          </a:prstGeom>
        </p:spPr>
      </p:pic>
      <p:pic>
        <p:nvPicPr>
          <p:cNvPr id="10" name="Picture 9"/>
          <p:cNvPicPr>
            <a:picLocks noChangeAspect="1"/>
          </p:cNvPicPr>
          <p:nvPr/>
        </p:nvPicPr>
        <p:blipFill>
          <a:blip r:embed="rId6"/>
          <a:stretch>
            <a:fillRect/>
          </a:stretch>
        </p:blipFill>
        <p:spPr>
          <a:xfrm>
            <a:off x="338632" y="422124"/>
            <a:ext cx="5248782" cy="1990918"/>
          </a:xfrm>
          <a:prstGeom prst="rect">
            <a:avLst/>
          </a:prstGeom>
        </p:spPr>
      </p:pic>
      <p:sp>
        <p:nvSpPr>
          <p:cNvPr id="11" name="Rectangle 10"/>
          <p:cNvSpPr/>
          <p:nvPr/>
        </p:nvSpPr>
        <p:spPr>
          <a:xfrm>
            <a:off x="5502756" y="777795"/>
            <a:ext cx="11852085" cy="1569660"/>
          </a:xfrm>
          <a:prstGeom prst="rect">
            <a:avLst/>
          </a:prstGeom>
        </p:spPr>
        <p:txBody>
          <a:bodyPr wrap="square">
            <a:spAutoFit/>
          </a:bodyPr>
          <a:lstStyle/>
          <a:p>
            <a:r>
              <a:rPr lang="en-US" sz="9600">
                <a:solidFill>
                  <a:schemeClr val="tx2"/>
                </a:solidFill>
                <a:latin typeface="Abadi MT Condensed Extra Bold"/>
                <a:cs typeface="Abadi MT Condensed Extra Bold"/>
              </a:rPr>
              <a:t>Genome Browser</a:t>
            </a:r>
          </a:p>
        </p:txBody>
      </p:sp>
      <p:sp>
        <p:nvSpPr>
          <p:cNvPr id="12" name="Rectangle 11"/>
          <p:cNvSpPr/>
          <p:nvPr/>
        </p:nvSpPr>
        <p:spPr>
          <a:xfrm>
            <a:off x="2201102" y="3187328"/>
            <a:ext cx="36402836" cy="4985980"/>
          </a:xfrm>
          <a:prstGeom prst="rect">
            <a:avLst/>
          </a:prstGeom>
        </p:spPr>
        <p:txBody>
          <a:bodyPr wrap="square">
            <a:spAutoFit/>
          </a:bodyPr>
          <a:lstStyle/>
          <a:p>
            <a:pPr algn="ctr"/>
            <a:r>
              <a:rPr lang="en-US" sz="8000" b="1"/>
              <a:t>GTEx resources and new ‘barChart’ and ‘interaction’ track displays inspired by GTEx</a:t>
            </a:r>
            <a:endParaRPr lang="en-US" sz="2800">
              <a:solidFill>
                <a:srgbClr val="1F497D"/>
              </a:solidFill>
            </a:endParaRPr>
          </a:p>
          <a:p>
            <a:pPr algn="ctr"/>
            <a:endParaRPr lang="en-US" sz="2800">
              <a:latin typeface="Arial"/>
              <a:cs typeface="Arial"/>
            </a:endParaRPr>
          </a:p>
          <a:p>
            <a:pPr algn="ctr"/>
            <a:r>
              <a:rPr lang="en-US" sz="4400">
                <a:latin typeface="Arial"/>
                <a:cs typeface="Arial"/>
              </a:rPr>
              <a:t>	Kate Rosenbloom,  Galt Barber, Jonathan Caspar,  Hiram Clawson, Max Haeussler, Angie Hinrichs, Christopher Lee, Jairo Navarro,</a:t>
            </a:r>
          </a:p>
          <a:p>
            <a:pPr algn="ctr"/>
            <a:r>
              <a:rPr lang="en-US" sz="4400">
                <a:latin typeface="Arial"/>
                <a:cs typeface="Arial"/>
              </a:rPr>
              <a:t> Brian Raney, John Vivian, Brian Lee, Ann Zweig, David Haussler, Robert M Kuhn, and Jim Kent </a:t>
            </a:r>
          </a:p>
          <a:p>
            <a:pPr algn="ctr"/>
            <a:endParaRPr lang="en-US" sz="2000">
              <a:latin typeface="Arial"/>
              <a:cs typeface="Arial"/>
            </a:endParaRPr>
          </a:p>
          <a:p>
            <a:pPr algn="ctr"/>
            <a:r>
              <a:rPr lang="en-US" sz="4000">
                <a:solidFill>
                  <a:schemeClr val="tx2"/>
                </a:solidFill>
                <a:latin typeface="Arial"/>
                <a:cs typeface="Arial"/>
              </a:rPr>
              <a:t>UCSC Genome Browser Group, UC Santa Cruz Genomics Institute, University of California Santa Cruz</a:t>
            </a:r>
          </a:p>
          <a:p>
            <a:pPr algn="ctr"/>
            <a:endParaRPr lang="en-US" sz="800" i="1">
              <a:latin typeface="Arial"/>
              <a:cs typeface="Arial"/>
            </a:endParaRPr>
          </a:p>
          <a:p>
            <a:pPr algn="ctr"/>
            <a:r>
              <a:rPr lang="en-US" sz="4800" i="1">
                <a:solidFill>
                  <a:schemeClr val="accent2"/>
                </a:solidFill>
                <a:latin typeface="Arial"/>
                <a:cs typeface="Arial"/>
              </a:rPr>
              <a:t>https://genome.ucsc.edu</a:t>
            </a:r>
            <a:endParaRPr lang="en-US" sz="4800">
              <a:solidFill>
                <a:schemeClr val="accent2"/>
              </a:solidFill>
              <a:latin typeface="Arial"/>
              <a:cs typeface="Arial"/>
            </a:endParaRPr>
          </a:p>
        </p:txBody>
      </p:sp>
      <p:sp>
        <p:nvSpPr>
          <p:cNvPr id="14" name="Rectangle 13"/>
          <p:cNvSpPr/>
          <p:nvPr/>
        </p:nvSpPr>
        <p:spPr>
          <a:xfrm>
            <a:off x="2000695" y="8215048"/>
            <a:ext cx="20655935" cy="2554545"/>
          </a:xfrm>
          <a:prstGeom prst="rect">
            <a:avLst/>
          </a:prstGeom>
        </p:spPr>
        <p:txBody>
          <a:bodyPr wrap="square">
            <a:spAutoFit/>
          </a:bodyPr>
          <a:lstStyle/>
          <a:p>
            <a:r>
              <a:rPr lang="en-US" sz="3200">
                <a:latin typeface="Arial"/>
                <a:cs typeface="Arial"/>
              </a:rPr>
              <a:t>Inspired by the comprehensive and high-quality gene expression and variant datasets released by the </a:t>
            </a:r>
            <a:r>
              <a:rPr lang="en-US" sz="3200" i="1">
                <a:latin typeface="Arial"/>
                <a:cs typeface="Arial"/>
              </a:rPr>
              <a:t>NIH Genotype-Tissue Expression (GTEx) projec</a:t>
            </a:r>
            <a:r>
              <a:rPr lang="en-US" sz="3200">
                <a:latin typeface="Arial"/>
                <a:cs typeface="Arial"/>
              </a:rPr>
              <a:t>t, we have created new visualization and data mining resources in the UCSC Genome Browser based on the GTEx midpoint release (V6).   Recognizing that the new displays developed for GTEx would be useful for user community display of their own data, we generalized the data management and display to create two new track types – </a:t>
            </a:r>
            <a:r>
              <a:rPr lang="en-US" sz="3200" i="1">
                <a:latin typeface="Arial"/>
                <a:cs typeface="Arial"/>
              </a:rPr>
              <a:t>barChart</a:t>
            </a:r>
            <a:r>
              <a:rPr lang="en-US" sz="3200">
                <a:latin typeface="Arial"/>
                <a:cs typeface="Arial"/>
              </a:rPr>
              <a:t> and </a:t>
            </a:r>
            <a:r>
              <a:rPr lang="en-US" sz="3200" i="1">
                <a:latin typeface="Arial"/>
                <a:cs typeface="Arial"/>
              </a:rPr>
              <a:t>interact. </a:t>
            </a:r>
            <a:endParaRPr lang="en-US" sz="3200">
              <a:latin typeface="Arial"/>
              <a:cs typeface="Arial"/>
            </a:endParaRPr>
          </a:p>
        </p:txBody>
      </p:sp>
      <p:sp>
        <p:nvSpPr>
          <p:cNvPr id="9" name="Rectangle 8"/>
          <p:cNvSpPr/>
          <p:nvPr/>
        </p:nvSpPr>
        <p:spPr>
          <a:xfrm>
            <a:off x="2201102" y="18251000"/>
            <a:ext cx="18445758" cy="707886"/>
          </a:xfrm>
          <a:prstGeom prst="rect">
            <a:avLst/>
          </a:prstGeom>
        </p:spPr>
        <p:txBody>
          <a:bodyPr wrap="square">
            <a:spAutoFit/>
          </a:bodyPr>
          <a:lstStyle/>
          <a:p>
            <a:r>
              <a:rPr lang="en-US" sz="2000">
                <a:latin typeface="Arial"/>
                <a:cs typeface="Arial"/>
              </a:rPr>
              <a:t>Intronic region of the PHACTR1 locus, where GTEx eQTL analysis reported in Nature October 2017 identifies two SNP’s affecting gene expression levels in artery -- one upregulating (colored red), and the other down-regulating (colored blue).  The color intensity displayed reflects the effect strength. </a:t>
            </a:r>
          </a:p>
        </p:txBody>
      </p:sp>
      <p:sp>
        <p:nvSpPr>
          <p:cNvPr id="13" name="Rectangle 12"/>
          <p:cNvSpPr/>
          <p:nvPr/>
        </p:nvSpPr>
        <p:spPr>
          <a:xfrm>
            <a:off x="2008286" y="28073953"/>
            <a:ext cx="19731421" cy="923330"/>
          </a:xfrm>
          <a:prstGeom prst="rect">
            <a:avLst/>
          </a:prstGeom>
          <a:solidFill>
            <a:schemeClr val="bg1">
              <a:lumMod val="95000"/>
            </a:schemeClr>
          </a:solidFill>
        </p:spPr>
        <p:txBody>
          <a:bodyPr wrap="square">
            <a:spAutoFit/>
          </a:bodyPr>
          <a:lstStyle/>
          <a:p>
            <a:r>
              <a:rPr lang="en-US" sz="5400">
                <a:solidFill>
                  <a:schemeClr val="tx2"/>
                </a:solidFill>
                <a:latin typeface="Arial"/>
                <a:ea typeface="Osaka" charset="0"/>
                <a:cs typeface="Arial"/>
              </a:rPr>
              <a:t>barChart track type</a:t>
            </a:r>
          </a:p>
        </p:txBody>
      </p:sp>
      <p:sp>
        <p:nvSpPr>
          <p:cNvPr id="18" name="Rectangle 17"/>
          <p:cNvSpPr/>
          <p:nvPr/>
        </p:nvSpPr>
        <p:spPr>
          <a:xfrm>
            <a:off x="28258949" y="24922236"/>
            <a:ext cx="10857438" cy="584776"/>
          </a:xfrm>
          <a:prstGeom prst="rect">
            <a:avLst/>
          </a:prstGeom>
        </p:spPr>
        <p:txBody>
          <a:bodyPr wrap="square">
            <a:spAutoFit/>
          </a:bodyPr>
          <a:lstStyle/>
          <a:p>
            <a:r>
              <a:rPr lang="en-US" sz="3200">
                <a:solidFill>
                  <a:srgbClr val="800000"/>
                </a:solidFill>
                <a:latin typeface="Arial"/>
                <a:cs typeface="Arial"/>
              </a:rPr>
              <a:t>	https://genome.ucsc.edu/gtexBodyMap.htm</a:t>
            </a:r>
            <a:r>
              <a:rPr lang="en-US" sz="3200">
                <a:latin typeface="Arial"/>
                <a:cs typeface="Arial"/>
              </a:rPr>
              <a:t>l</a:t>
            </a:r>
          </a:p>
        </p:txBody>
      </p:sp>
      <p:sp>
        <p:nvSpPr>
          <p:cNvPr id="21" name="Rectangle 20"/>
          <p:cNvSpPr/>
          <p:nvPr/>
        </p:nvSpPr>
        <p:spPr>
          <a:xfrm>
            <a:off x="2048685" y="35533570"/>
            <a:ext cx="19883837" cy="923330"/>
          </a:xfrm>
          <a:prstGeom prst="rect">
            <a:avLst/>
          </a:prstGeom>
          <a:solidFill>
            <a:schemeClr val="bg1">
              <a:lumMod val="95000"/>
            </a:schemeClr>
          </a:solidFill>
        </p:spPr>
        <p:txBody>
          <a:bodyPr wrap="square">
            <a:spAutoFit/>
          </a:bodyPr>
          <a:lstStyle/>
          <a:p>
            <a:r>
              <a:rPr lang="en-US" sz="5400">
                <a:solidFill>
                  <a:schemeClr val="tx2"/>
                </a:solidFill>
                <a:latin typeface="Arial"/>
                <a:ea typeface="Osaka" charset="0"/>
                <a:cs typeface="Arial"/>
              </a:rPr>
              <a:t>Acknowledgements</a:t>
            </a:r>
          </a:p>
        </p:txBody>
      </p:sp>
      <p:sp>
        <p:nvSpPr>
          <p:cNvPr id="22" name="Rectangle 21"/>
          <p:cNvSpPr/>
          <p:nvPr/>
        </p:nvSpPr>
        <p:spPr>
          <a:xfrm>
            <a:off x="22459088" y="37000123"/>
            <a:ext cx="16309188" cy="923330"/>
          </a:xfrm>
          <a:prstGeom prst="rect">
            <a:avLst/>
          </a:prstGeom>
          <a:solidFill>
            <a:schemeClr val="bg1">
              <a:lumMod val="95000"/>
            </a:schemeClr>
          </a:solidFill>
        </p:spPr>
        <p:txBody>
          <a:bodyPr wrap="square">
            <a:spAutoFit/>
          </a:bodyPr>
          <a:lstStyle/>
          <a:p>
            <a:r>
              <a:rPr lang="en-US" sz="5400">
                <a:solidFill>
                  <a:schemeClr val="tx2"/>
                </a:solidFill>
                <a:latin typeface="Arial"/>
                <a:ea typeface="Osaka" charset="0"/>
                <a:cs typeface="Arial"/>
              </a:rPr>
              <a:t>More information</a:t>
            </a:r>
            <a:endParaRPr lang="en-US" sz="5400">
              <a:solidFill>
                <a:schemeClr val="tx2"/>
              </a:solidFill>
              <a:latin typeface="Arial"/>
              <a:ea typeface="Osaka" charset="0"/>
              <a:cs typeface="Arial"/>
            </a:endParaRPr>
          </a:p>
        </p:txBody>
      </p:sp>
      <p:sp>
        <p:nvSpPr>
          <p:cNvPr id="24" name="Shape 53"/>
          <p:cNvSpPr txBox="1"/>
          <p:nvPr/>
        </p:nvSpPr>
        <p:spPr>
          <a:xfrm>
            <a:off x="2048685" y="36609300"/>
            <a:ext cx="20057326" cy="1651465"/>
          </a:xfrm>
          <a:prstGeom prst="rect">
            <a:avLst/>
          </a:prstGeom>
          <a:noFill/>
          <a:ln>
            <a:noFill/>
          </a:ln>
        </p:spPr>
        <p:txBody>
          <a:bodyPr spcFirstLastPara="1" wrap="square" lIns="91425" tIns="91425" rIns="91425" bIns="91425" anchor="t" anchorCtr="0">
            <a:noAutofit/>
          </a:bodyPr>
          <a:lstStyle/>
          <a:p>
            <a:pPr lvl="0">
              <a:buClr>
                <a:srgbClr val="000000"/>
              </a:buClr>
              <a:buSzPts val="1100"/>
            </a:pPr>
            <a:r>
              <a:rPr lang="en-US" sz="3200">
                <a:latin typeface="Arial"/>
                <a:cs typeface="Arial"/>
              </a:rPr>
              <a:t>Thank you to the GTEx investigators, analysts, and the GTEx Laboratory, Data Analysis and Coordinating Center, for guidance during development of these resources.  In particular, thanks to Tuuli Lappalainen and Stephane Castel (NY Genome Center),  Christopher Brown (University of Pennsylvania), Farhad Hormozdiari (Harvard), Barbara Engelhart (Princeton), Alexis Battle (Johns Hopkins), and Ayelet Segre, Francois Aguet and Jared Nedzel (LDACC and GTEx portal teams, Broad Institute). </a:t>
            </a:r>
            <a:r>
              <a:rPr lang="en" sz="3200">
                <a:latin typeface="Arial"/>
                <a:cs typeface="Arial"/>
              </a:rPr>
              <a:t>This work was funded by NHGRI award 4U41HG002371 to the UCSC Center for Genomic Science. </a:t>
            </a:r>
            <a:endParaRPr sz="3200">
              <a:latin typeface="Arial"/>
              <a:cs typeface="Arial"/>
            </a:endParaRPr>
          </a:p>
        </p:txBody>
      </p:sp>
      <p:sp>
        <p:nvSpPr>
          <p:cNvPr id="26" name="Shape 45"/>
          <p:cNvSpPr txBox="1"/>
          <p:nvPr/>
        </p:nvSpPr>
        <p:spPr>
          <a:xfrm>
            <a:off x="22459088" y="38041621"/>
            <a:ext cx="16054339" cy="2266712"/>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US" sz="3200">
                <a:latin typeface="Arial"/>
                <a:cs typeface="Arial"/>
              </a:rPr>
              <a:t>Genome Browser public </a:t>
            </a:r>
            <a:r>
              <a:rPr lang="en" sz="3200">
                <a:latin typeface="Arial"/>
                <a:cs typeface="Arial"/>
              </a:rPr>
              <a:t>mailing list:</a:t>
            </a:r>
            <a:r>
              <a:rPr lang="en-US" sz="3200">
                <a:latin typeface="Arial"/>
                <a:cs typeface="Arial"/>
              </a:rPr>
              <a:t>  </a:t>
            </a:r>
            <a:r>
              <a:rPr lang="en" sz="3200">
                <a:latin typeface="Arial"/>
                <a:cs typeface="Arial"/>
                <a:hlinkClick r:id="rId7"/>
              </a:rPr>
              <a:t>genome@soe.ucsc.edu</a:t>
            </a:r>
            <a:endParaRPr sz="3200">
              <a:latin typeface="Arial"/>
              <a:cs typeface="Arial"/>
            </a:endParaRPr>
          </a:p>
          <a:p>
            <a:pPr marL="0" lvl="0" indent="0">
              <a:spcBef>
                <a:spcPts val="0"/>
              </a:spcBef>
              <a:spcAft>
                <a:spcPts val="0"/>
              </a:spcAft>
              <a:buNone/>
            </a:pPr>
            <a:endParaRPr sz="800">
              <a:latin typeface="Arial"/>
              <a:cs typeface="Arial"/>
            </a:endParaRPr>
          </a:p>
          <a:p>
            <a:pPr marL="0" lvl="0" indent="0">
              <a:spcBef>
                <a:spcPts val="0"/>
              </a:spcBef>
              <a:spcAft>
                <a:spcPts val="0"/>
              </a:spcAft>
              <a:buNone/>
            </a:pPr>
            <a:r>
              <a:rPr lang="en" sz="3200">
                <a:latin typeface="Arial"/>
                <a:cs typeface="Arial"/>
              </a:rPr>
              <a:t>Genome Browser tutorials and vide</a:t>
            </a:r>
            <a:r>
              <a:rPr lang="en-US" sz="3200">
                <a:latin typeface="Arial"/>
                <a:cs typeface="Arial"/>
              </a:rPr>
              <a:t>os: </a:t>
            </a:r>
          </a:p>
          <a:p>
            <a:pPr marL="0" lvl="0" indent="0">
              <a:spcBef>
                <a:spcPts val="0"/>
              </a:spcBef>
              <a:spcAft>
                <a:spcPts val="0"/>
              </a:spcAft>
              <a:buNone/>
            </a:pPr>
            <a:r>
              <a:rPr lang="en-US" sz="3200">
                <a:latin typeface="Arial"/>
                <a:cs typeface="Arial"/>
              </a:rPr>
              <a:t>	        </a:t>
            </a:r>
            <a:r>
              <a:rPr lang="en" sz="3200">
                <a:latin typeface="Arial"/>
                <a:cs typeface="Arial"/>
                <a:hlinkClick r:id="rId8"/>
              </a:rPr>
              <a:t>http</a:t>
            </a:r>
            <a:r>
              <a:rPr lang="en-US" sz="3200">
                <a:latin typeface="Arial"/>
                <a:cs typeface="Arial"/>
                <a:hlinkClick r:id="rId8"/>
              </a:rPr>
              <a:t>s</a:t>
            </a:r>
            <a:r>
              <a:rPr lang="en" sz="3200">
                <a:latin typeface="Arial"/>
                <a:cs typeface="Arial"/>
                <a:hlinkClick r:id="rId8"/>
              </a:rPr>
              <a:t>://genome.ucsc.edu/training/index.html</a:t>
            </a:r>
            <a:endParaRPr sz="3200">
              <a:latin typeface="Arial"/>
              <a:cs typeface="Arial"/>
            </a:endParaRPr>
          </a:p>
          <a:p>
            <a:pPr marL="0" lvl="0" indent="0">
              <a:spcBef>
                <a:spcPts val="0"/>
              </a:spcBef>
              <a:spcAft>
                <a:spcPts val="0"/>
              </a:spcAft>
              <a:buNone/>
            </a:pPr>
            <a:endParaRPr sz="1800"/>
          </a:p>
        </p:txBody>
      </p:sp>
      <p:sp>
        <p:nvSpPr>
          <p:cNvPr id="53" name="Rectangle 52"/>
          <p:cNvSpPr/>
          <p:nvPr/>
        </p:nvSpPr>
        <p:spPr>
          <a:xfrm>
            <a:off x="22459088" y="28844883"/>
            <a:ext cx="17651402" cy="1077218"/>
          </a:xfrm>
          <a:prstGeom prst="rect">
            <a:avLst/>
          </a:prstGeom>
        </p:spPr>
        <p:txBody>
          <a:bodyPr wrap="square">
            <a:spAutoFit/>
          </a:bodyPr>
          <a:lstStyle/>
          <a:p>
            <a:r>
              <a:rPr lang="en-US" sz="3200">
                <a:latin typeface="Arial"/>
                <a:cs typeface="Arial"/>
              </a:rPr>
              <a:t>The interact track type was designed to display functional element interactions (e.g. SNP-Gene), but is also suitable for low-density chromatin interaction data (e.g. ChiaPet)</a:t>
            </a:r>
          </a:p>
        </p:txBody>
      </p:sp>
      <p:sp>
        <p:nvSpPr>
          <p:cNvPr id="74" name="Rectangle 73"/>
          <p:cNvSpPr/>
          <p:nvPr/>
        </p:nvSpPr>
        <p:spPr>
          <a:xfrm>
            <a:off x="23185698" y="9594495"/>
            <a:ext cx="3851771" cy="17789261"/>
          </a:xfrm>
          <a:prstGeom prst="rect">
            <a:avLst/>
          </a:prstGeom>
          <a:noFill/>
          <a:ln>
            <a:solidFill>
              <a:srgbClr val="A6ACBA"/>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86" name="Group 85"/>
          <p:cNvGrpSpPr/>
          <p:nvPr/>
        </p:nvGrpSpPr>
        <p:grpSpPr>
          <a:xfrm>
            <a:off x="2000695" y="11079519"/>
            <a:ext cx="19931828" cy="7043056"/>
            <a:chOff x="1901987" y="10673119"/>
            <a:chExt cx="19931828" cy="7043056"/>
          </a:xfrm>
        </p:grpSpPr>
        <p:sp>
          <p:nvSpPr>
            <p:cNvPr id="20" name="TextBox 19"/>
            <p:cNvSpPr txBox="1"/>
            <p:nvPr/>
          </p:nvSpPr>
          <p:spPr>
            <a:xfrm>
              <a:off x="2045421" y="12891855"/>
              <a:ext cx="9854981" cy="1077218"/>
            </a:xfrm>
            <a:prstGeom prst="rect">
              <a:avLst/>
            </a:prstGeom>
            <a:noFill/>
          </p:spPr>
          <p:txBody>
            <a:bodyPr wrap="none" rtlCol="0">
              <a:spAutoFit/>
            </a:bodyPr>
            <a:lstStyle/>
            <a:p>
              <a:r>
                <a:rPr lang="en-US" sz="3200">
                  <a:latin typeface="Arial"/>
                  <a:cs typeface="Arial"/>
                </a:rPr>
                <a:t>Gene and transcript expression in 53 tissues</a:t>
              </a:r>
            </a:p>
            <a:p>
              <a:r>
                <a:rPr lang="en-US" sz="3200">
                  <a:latin typeface="Arial"/>
                  <a:cs typeface="Arial"/>
                </a:rPr>
                <a:t>   from GTEx RNA-seq of 8555 samples (570 donors)</a:t>
              </a:r>
            </a:p>
          </p:txBody>
        </p:sp>
        <p:grpSp>
          <p:nvGrpSpPr>
            <p:cNvPr id="27" name="Group 26"/>
            <p:cNvGrpSpPr/>
            <p:nvPr/>
          </p:nvGrpSpPr>
          <p:grpSpPr>
            <a:xfrm>
              <a:off x="1901987" y="11832297"/>
              <a:ext cx="7980723" cy="991263"/>
              <a:chOff x="2201102" y="18131523"/>
              <a:chExt cx="7980723" cy="991263"/>
            </a:xfrm>
          </p:grpSpPr>
          <p:pic>
            <p:nvPicPr>
              <p:cNvPr id="33" name="Picture 32"/>
              <p:cNvPicPr>
                <a:picLocks noChangeAspect="1"/>
              </p:cNvPicPr>
              <p:nvPr/>
            </p:nvPicPr>
            <p:blipFill>
              <a:blip r:embed="rId9"/>
              <a:stretch>
                <a:fillRect/>
              </a:stretch>
            </p:blipFill>
            <p:spPr>
              <a:xfrm>
                <a:off x="2422125" y="18131523"/>
                <a:ext cx="7759700" cy="927100"/>
              </a:xfrm>
              <a:prstGeom prst="rect">
                <a:avLst/>
              </a:prstGeom>
            </p:spPr>
          </p:pic>
          <p:sp>
            <p:nvSpPr>
              <p:cNvPr id="48" name="Oval 47"/>
              <p:cNvSpPr/>
              <p:nvPr/>
            </p:nvSpPr>
            <p:spPr>
              <a:xfrm>
                <a:off x="4398149" y="18342057"/>
                <a:ext cx="1904414" cy="780729"/>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2201102" y="18342057"/>
                <a:ext cx="1904414" cy="780729"/>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12686753" y="11813700"/>
              <a:ext cx="7810500" cy="1173858"/>
              <a:chOff x="3475045" y="21374343"/>
              <a:chExt cx="7810500" cy="1173858"/>
            </a:xfrm>
          </p:grpSpPr>
          <p:pic>
            <p:nvPicPr>
              <p:cNvPr id="34" name="Picture 33"/>
              <p:cNvPicPr>
                <a:picLocks noChangeAspect="1"/>
              </p:cNvPicPr>
              <p:nvPr/>
            </p:nvPicPr>
            <p:blipFill>
              <a:blip r:embed="rId10"/>
              <a:stretch>
                <a:fillRect/>
              </a:stretch>
            </p:blipFill>
            <p:spPr>
              <a:xfrm>
                <a:off x="3475045" y="21374343"/>
                <a:ext cx="7810500" cy="1155700"/>
              </a:xfrm>
              <a:prstGeom prst="rect">
                <a:avLst/>
              </a:prstGeom>
            </p:spPr>
          </p:pic>
          <p:sp>
            <p:nvSpPr>
              <p:cNvPr id="49" name="Oval 48"/>
              <p:cNvSpPr/>
              <p:nvPr/>
            </p:nvSpPr>
            <p:spPr>
              <a:xfrm>
                <a:off x="7483956" y="21678913"/>
                <a:ext cx="2133600" cy="86928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a:off x="5350356" y="21671232"/>
                <a:ext cx="2133600" cy="86928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4" name="TextBox 53"/>
            <p:cNvSpPr txBox="1"/>
            <p:nvPr/>
          </p:nvSpPr>
          <p:spPr>
            <a:xfrm>
              <a:off x="12621875" y="12987558"/>
              <a:ext cx="7824578" cy="584776"/>
            </a:xfrm>
            <a:prstGeom prst="rect">
              <a:avLst/>
            </a:prstGeom>
            <a:noFill/>
          </p:spPr>
          <p:txBody>
            <a:bodyPr wrap="none" rtlCol="0">
              <a:spAutoFit/>
            </a:bodyPr>
            <a:lstStyle/>
            <a:p>
              <a:r>
                <a:rPr lang="en-US" sz="3200">
                  <a:latin typeface="Arial"/>
                  <a:cs typeface="Arial"/>
                </a:rPr>
                <a:t>Expression QTLs in 44 tissues from GTEx</a:t>
              </a:r>
            </a:p>
          </p:txBody>
        </p:sp>
        <p:sp>
          <p:nvSpPr>
            <p:cNvPr id="60" name="Rectangle 59"/>
            <p:cNvSpPr/>
            <p:nvPr/>
          </p:nvSpPr>
          <p:spPr>
            <a:xfrm>
              <a:off x="2000695" y="10673119"/>
              <a:ext cx="19833120" cy="923330"/>
            </a:xfrm>
            <a:prstGeom prst="rect">
              <a:avLst/>
            </a:prstGeom>
            <a:solidFill>
              <a:schemeClr val="bg1">
                <a:lumMod val="95000"/>
              </a:schemeClr>
            </a:solidFill>
          </p:spPr>
          <p:txBody>
            <a:bodyPr wrap="square">
              <a:spAutoFit/>
            </a:bodyPr>
            <a:lstStyle/>
            <a:p>
              <a:r>
                <a:rPr lang="en-US" sz="5400">
                  <a:solidFill>
                    <a:schemeClr val="tx2"/>
                  </a:solidFill>
                  <a:latin typeface="Arial"/>
                  <a:ea typeface="Osaka" charset="0"/>
                  <a:cs typeface="Arial"/>
                </a:rPr>
                <a:t>GTEx tracks</a:t>
              </a:r>
            </a:p>
          </p:txBody>
        </p:sp>
        <p:pic>
          <p:nvPicPr>
            <p:cNvPr id="78" name="Picture 77" descr="eQTL.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096221" y="14172272"/>
              <a:ext cx="18401032" cy="3543903"/>
            </a:xfrm>
            <a:prstGeom prst="rect">
              <a:avLst/>
            </a:prstGeom>
            <a:ln>
              <a:solidFill>
                <a:schemeClr val="bg1">
                  <a:lumMod val="50000"/>
                </a:schemeClr>
              </a:solidFill>
            </a:ln>
          </p:spPr>
        </p:pic>
      </p:grpSp>
      <p:grpSp>
        <p:nvGrpSpPr>
          <p:cNvPr id="84" name="Group 83"/>
          <p:cNvGrpSpPr/>
          <p:nvPr/>
        </p:nvGrpSpPr>
        <p:grpSpPr>
          <a:xfrm>
            <a:off x="1901986" y="19443432"/>
            <a:ext cx="20030538" cy="6153895"/>
            <a:chOff x="2000694" y="18240487"/>
            <a:chExt cx="20030538" cy="6153895"/>
          </a:xfrm>
        </p:grpSpPr>
        <p:pic>
          <p:nvPicPr>
            <p:cNvPr id="35" name="Picture 34"/>
            <p:cNvPicPr>
              <a:picLocks noChangeAspect="1"/>
            </p:cNvPicPr>
            <p:nvPr/>
          </p:nvPicPr>
          <p:blipFill>
            <a:blip r:embed="rId12"/>
            <a:stretch>
              <a:fillRect/>
            </a:stretch>
          </p:blipFill>
          <p:spPr>
            <a:xfrm>
              <a:off x="2096221" y="19348316"/>
              <a:ext cx="7759700" cy="928070"/>
            </a:xfrm>
            <a:prstGeom prst="rect">
              <a:avLst/>
            </a:prstGeom>
          </p:spPr>
        </p:pic>
        <p:sp>
          <p:nvSpPr>
            <p:cNvPr id="55" name="TextBox 54"/>
            <p:cNvSpPr txBox="1"/>
            <p:nvPr/>
          </p:nvSpPr>
          <p:spPr>
            <a:xfrm>
              <a:off x="2000696" y="20353006"/>
              <a:ext cx="5681764" cy="584776"/>
            </a:xfrm>
            <a:prstGeom prst="rect">
              <a:avLst/>
            </a:prstGeom>
            <a:noFill/>
          </p:spPr>
          <p:txBody>
            <a:bodyPr wrap="none" rtlCol="0">
              <a:spAutoFit/>
            </a:bodyPr>
            <a:lstStyle/>
            <a:p>
              <a:r>
                <a:rPr lang="en-US" sz="3200">
                  <a:latin typeface="Arial"/>
                  <a:cs typeface="Arial"/>
                </a:rPr>
                <a:t>Distant SNP-gene interactions</a:t>
              </a:r>
            </a:p>
          </p:txBody>
        </p:sp>
        <p:pic>
          <p:nvPicPr>
            <p:cNvPr id="32" name="Picture 31"/>
            <p:cNvPicPr>
              <a:picLocks noChangeAspect="1"/>
            </p:cNvPicPr>
            <p:nvPr/>
          </p:nvPicPr>
          <p:blipFill>
            <a:blip r:embed="rId13"/>
            <a:stretch>
              <a:fillRect/>
            </a:stretch>
          </p:blipFill>
          <p:spPr>
            <a:xfrm>
              <a:off x="13445761" y="19356232"/>
              <a:ext cx="7759700" cy="996774"/>
            </a:xfrm>
            <a:prstGeom prst="rect">
              <a:avLst/>
            </a:prstGeom>
          </p:spPr>
        </p:pic>
        <p:pic>
          <p:nvPicPr>
            <p:cNvPr id="77" name="Picture 76" descr="ASE.eps"/>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171918" y="21019188"/>
              <a:ext cx="4860279" cy="3375194"/>
            </a:xfrm>
            <a:prstGeom prst="rect">
              <a:avLst/>
            </a:prstGeom>
            <a:ln>
              <a:solidFill>
                <a:srgbClr val="A6ACBA"/>
              </a:solidFill>
            </a:ln>
          </p:spPr>
        </p:pic>
        <p:pic>
          <p:nvPicPr>
            <p:cNvPr id="79" name="Picture 78" descr="GtexRnaSeq.eps"/>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3493658" y="21079493"/>
              <a:ext cx="8249033" cy="3314889"/>
            </a:xfrm>
            <a:prstGeom prst="rect">
              <a:avLst/>
            </a:prstGeom>
            <a:ln>
              <a:solidFill>
                <a:srgbClr val="A6ACBA"/>
              </a:solidFill>
            </a:ln>
          </p:spPr>
        </p:pic>
        <p:pic>
          <p:nvPicPr>
            <p:cNvPr id="80" name="Picture 79" descr="transEqtl.eps"/>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201102" y="21231893"/>
              <a:ext cx="5508852" cy="3162489"/>
            </a:xfrm>
            <a:prstGeom prst="rect">
              <a:avLst/>
            </a:prstGeom>
            <a:ln>
              <a:solidFill>
                <a:srgbClr val="A6ACBA"/>
              </a:solidFill>
            </a:ln>
          </p:spPr>
        </p:pic>
        <p:sp>
          <p:nvSpPr>
            <p:cNvPr id="81" name="TextBox 80"/>
            <p:cNvSpPr txBox="1"/>
            <p:nvPr/>
          </p:nvSpPr>
          <p:spPr>
            <a:xfrm>
              <a:off x="7936953" y="20353006"/>
              <a:ext cx="4997282" cy="584776"/>
            </a:xfrm>
            <a:prstGeom prst="rect">
              <a:avLst/>
            </a:prstGeom>
            <a:noFill/>
          </p:spPr>
          <p:txBody>
            <a:bodyPr wrap="none" rtlCol="0">
              <a:spAutoFit/>
            </a:bodyPr>
            <a:lstStyle/>
            <a:p>
              <a:r>
                <a:rPr lang="en-US" sz="3200">
                  <a:latin typeface="Arial"/>
                  <a:cs typeface="Arial"/>
                </a:rPr>
                <a:t>  Allele-specific expression</a:t>
              </a:r>
            </a:p>
          </p:txBody>
        </p:sp>
        <p:sp>
          <p:nvSpPr>
            <p:cNvPr id="82" name="Rectangle 81"/>
            <p:cNvSpPr/>
            <p:nvPr/>
          </p:nvSpPr>
          <p:spPr>
            <a:xfrm>
              <a:off x="2000694" y="18240487"/>
              <a:ext cx="20030537" cy="923330"/>
            </a:xfrm>
            <a:prstGeom prst="rect">
              <a:avLst/>
            </a:prstGeom>
            <a:solidFill>
              <a:schemeClr val="bg1">
                <a:lumMod val="95000"/>
              </a:schemeClr>
            </a:solidFill>
          </p:spPr>
          <p:txBody>
            <a:bodyPr wrap="square">
              <a:spAutoFit/>
            </a:bodyPr>
            <a:lstStyle/>
            <a:p>
              <a:r>
                <a:rPr lang="en-US" sz="5400">
                  <a:solidFill>
                    <a:schemeClr val="tx2"/>
                  </a:solidFill>
                  <a:latin typeface="Arial"/>
                  <a:ea typeface="Osaka" charset="0"/>
                  <a:cs typeface="Arial"/>
                </a:rPr>
                <a:t>Public GTEx track hubs</a:t>
              </a:r>
            </a:p>
          </p:txBody>
        </p:sp>
        <p:sp>
          <p:nvSpPr>
            <p:cNvPr id="83" name="TextBox 82"/>
            <p:cNvSpPr txBox="1"/>
            <p:nvPr/>
          </p:nvSpPr>
          <p:spPr>
            <a:xfrm>
              <a:off x="13393130" y="20360192"/>
              <a:ext cx="8638102" cy="584776"/>
            </a:xfrm>
            <a:prstGeom prst="rect">
              <a:avLst/>
            </a:prstGeom>
            <a:noFill/>
          </p:spPr>
          <p:txBody>
            <a:bodyPr wrap="none" rtlCol="0">
              <a:spAutoFit/>
            </a:bodyPr>
            <a:lstStyle/>
            <a:p>
              <a:r>
                <a:rPr lang="en-US" sz="3200">
                  <a:latin typeface="Arial"/>
                  <a:cs typeface="Arial"/>
                </a:rPr>
                <a:t>RNA-seq read coverage from GTEx/UCSC Toil</a:t>
              </a:r>
            </a:p>
          </p:txBody>
        </p:sp>
      </p:grpSp>
      <p:pic>
        <p:nvPicPr>
          <p:cNvPr id="91" name="Picture 90" descr="userInteractTrack.eps"/>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2459088" y="32129788"/>
            <a:ext cx="16380965" cy="2578483"/>
          </a:xfrm>
          <a:prstGeom prst="rect">
            <a:avLst/>
          </a:prstGeom>
          <a:noFill/>
          <a:ln>
            <a:solidFill>
              <a:srgbClr val="A6ACBA"/>
            </a:solidFill>
          </a:ln>
        </p:spPr>
      </p:pic>
      <p:sp>
        <p:nvSpPr>
          <p:cNvPr id="96" name="TextBox 95"/>
          <p:cNvSpPr txBox="1"/>
          <p:nvPr/>
        </p:nvSpPr>
        <p:spPr>
          <a:xfrm>
            <a:off x="2022437" y="25730294"/>
            <a:ext cx="5859264" cy="1938992"/>
          </a:xfrm>
          <a:prstGeom prst="rect">
            <a:avLst/>
          </a:prstGeom>
          <a:noFill/>
        </p:spPr>
        <p:txBody>
          <a:bodyPr wrap="square" rtlCol="0">
            <a:spAutoFit/>
          </a:bodyPr>
          <a:lstStyle/>
          <a:p>
            <a:r>
              <a:rPr lang="en-US" sz="2000">
                <a:latin typeface="Arial"/>
                <a:cs typeface="Arial"/>
              </a:rPr>
              <a:t>12 Mbp region where GTEx trans-eQTL analysis identifies one interchromosomal interaction, 4 with both SNP and gene in the region (curved display), and multiple longer interactions. These tracks, featuring the new paired region interaction display,  are under development for release in spring 2018. </a:t>
            </a:r>
          </a:p>
        </p:txBody>
      </p:sp>
      <p:sp>
        <p:nvSpPr>
          <p:cNvPr id="97" name="Rectangle 96"/>
          <p:cNvSpPr/>
          <p:nvPr/>
        </p:nvSpPr>
        <p:spPr>
          <a:xfrm>
            <a:off x="5117319" y="31302245"/>
            <a:ext cx="12103881" cy="954107"/>
          </a:xfrm>
          <a:prstGeom prst="rect">
            <a:avLst/>
          </a:prstGeom>
          <a:solidFill>
            <a:srgbClr val="FDF5D7"/>
          </a:solidFill>
        </p:spPr>
        <p:txBody>
          <a:bodyPr wrap="square">
            <a:spAutoFit/>
          </a:bodyPr>
          <a:lstStyle/>
          <a:p>
            <a:r>
              <a:rPr lang="de-DE" sz="1400">
                <a:latin typeface="Courier"/>
                <a:cs typeface="Courier"/>
              </a:rPr>
              <a:t>track type=barChart barChartBars="blood lung liver heart muscle" visibility=pack</a:t>
            </a:r>
          </a:p>
          <a:p>
            <a:endParaRPr lang="de-DE" sz="1400">
              <a:latin typeface="Courier"/>
              <a:cs typeface="Courier"/>
            </a:endParaRPr>
          </a:p>
          <a:p>
            <a:r>
              <a:rPr lang="de-DE" sz="1400" b="1">
                <a:solidFill>
                  <a:srgbClr val="800000"/>
                </a:solidFill>
                <a:latin typeface="Courier"/>
                <a:cs typeface="Courier"/>
              </a:rPr>
              <a:t># chrom  start       end         name    score strand  name2             expcount  expscores </a:t>
            </a:r>
          </a:p>
          <a:p>
            <a:r>
              <a:rPr lang="de-DE" sz="1400">
                <a:latin typeface="Courier"/>
                <a:cs typeface="Courier"/>
              </a:rPr>
              <a:t>chr14    9508627     95158010    DICER1  900     -     ENSG000005100697  5         30.5,11.6,80.2,4.9,120.5</a:t>
            </a:r>
          </a:p>
        </p:txBody>
      </p:sp>
      <p:sp>
        <p:nvSpPr>
          <p:cNvPr id="98" name="Rectangle 97"/>
          <p:cNvSpPr/>
          <p:nvPr/>
        </p:nvSpPr>
        <p:spPr>
          <a:xfrm>
            <a:off x="22459088" y="30171709"/>
            <a:ext cx="16459847" cy="1600438"/>
          </a:xfrm>
          <a:prstGeom prst="rect">
            <a:avLst/>
          </a:prstGeom>
          <a:solidFill>
            <a:srgbClr val="FDF5D7"/>
          </a:solidFill>
        </p:spPr>
        <p:txBody>
          <a:bodyPr wrap="square">
            <a:spAutoFit/>
          </a:bodyPr>
          <a:lstStyle/>
          <a:p>
            <a:r>
              <a:rPr lang="de-DE" sz="1400">
                <a:latin typeface="Courier"/>
                <a:cs typeface="Courier"/>
              </a:rPr>
              <a:t>track type=interact visibility=full</a:t>
            </a:r>
          </a:p>
          <a:p>
            <a:r>
              <a:rPr lang="de-DE" sz="1400">
                <a:solidFill>
                  <a:schemeClr val="tx2"/>
                </a:solidFill>
                <a:latin typeface="Arial"/>
                <a:cs typeface="Arial"/>
              </a:rPr>
              <a:t># Interaction</a:t>
            </a:r>
            <a:r>
              <a:rPr lang="de-DE" sz="1100">
                <a:solidFill>
                  <a:schemeClr val="tx2"/>
                </a:solidFill>
                <a:latin typeface="Courier"/>
                <a:cs typeface="Courier"/>
              </a:rPr>
              <a:t>			    </a:t>
            </a:r>
            <a:r>
              <a:rPr lang="de-DE" sz="1400">
                <a:solidFill>
                  <a:schemeClr val="tx2"/>
                </a:solidFill>
                <a:latin typeface="Arial"/>
                <a:cs typeface="Arial"/>
              </a:rPr>
              <a:t>Source</a:t>
            </a:r>
            <a:r>
              <a:rPr lang="de-DE" sz="1100">
                <a:solidFill>
                  <a:schemeClr val="tx2"/>
                </a:solidFill>
                <a:latin typeface="Courier"/>
                <a:cs typeface="Courier"/>
              </a:rPr>
              <a:t>		  </a:t>
            </a:r>
            <a:r>
              <a:rPr lang="de-DE" sz="1400">
                <a:solidFill>
                  <a:schemeClr val="tx2"/>
                </a:solidFill>
                <a:latin typeface="Arial"/>
                <a:cs typeface="Arial"/>
              </a:rPr>
              <a:t>Target</a:t>
            </a:r>
            <a:r>
              <a:rPr lang="de-DE" sz="1100">
                <a:solidFill>
                  <a:schemeClr val="tx2"/>
                </a:solidFill>
                <a:latin typeface="Courier"/>
                <a:cs typeface="Courier"/>
              </a:rPr>
              <a:t>	</a:t>
            </a:r>
            <a:endParaRPr lang="de-DE" sz="1400" b="1">
              <a:solidFill>
                <a:srgbClr val="800000"/>
              </a:solidFill>
              <a:latin typeface="Courier"/>
              <a:cs typeface="Courier"/>
            </a:endParaRPr>
          </a:p>
          <a:p>
            <a:r>
              <a:rPr lang="de-DE" sz="1400" b="1">
                <a:solidFill>
                  <a:srgbClr val="800000"/>
                </a:solidFill>
                <a:latin typeface="Courier"/>
                <a:cs typeface="Courier"/>
              </a:rPr>
              <a:t># chrom start     end        name    score value  exp     color     chrom  start      end       name strand  chrom  start      end        name  strand   </a:t>
            </a:r>
            <a:endParaRPr lang="de-DE" sz="1400">
              <a:latin typeface="Courier"/>
              <a:cs typeface="Courier"/>
            </a:endParaRPr>
          </a:p>
          <a:p>
            <a:r>
              <a:rPr lang="de-DE" sz="1400">
                <a:latin typeface="Courier"/>
                <a:cs typeface="Courier"/>
              </a:rPr>
              <a:t>chr6   99790007   99798261   inter1   233   4.0   brain   255,0.0   chr6   99790007   99793559   rs1   .     chr6   99794572   99798261   gene1   +</a:t>
            </a:r>
          </a:p>
          <a:p>
            <a:r>
              <a:rPr lang="de-DE" sz="1400">
                <a:latin typeface="Courier"/>
                <a:cs typeface="Courier"/>
              </a:rPr>
              <a:t>chr6   99797231   99875440   inter2   175   3.2   blood   0,255,0   chr6   99797231   99801068   rs2   .     chr6   99873105   99875440   gene2   +</a:t>
            </a:r>
          </a:p>
          <a:p>
            <a:r>
              <a:rPr lang="de-DE" sz="1400">
                <a:latin typeface="Courier"/>
                <a:cs typeface="Courier"/>
              </a:rPr>
              <a:t>chr6   99834530   99843149   inter3   175   3.1   liver   0,0,255   chr6   99834530   99837680   rs3   .     chr6   99839323   99843149   gene3   -</a:t>
            </a:r>
          </a:p>
          <a:p>
            <a:r>
              <a:rPr lang="de-DE" sz="1400">
                <a:latin typeface="Courier"/>
                <a:cs typeface="Courier"/>
              </a:rPr>
              <a:t>chr6   99848067   99857519   inter4   175   3.5   kidney  0         chr6   99848067   99852034   rs4   .     chr6   99855098   99857519   gene4   +</a:t>
            </a:r>
          </a:p>
        </p:txBody>
      </p:sp>
      <p:pic>
        <p:nvPicPr>
          <p:cNvPr id="101" name="Picture 100" descr="barChart.eps"/>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4921061" y="32565251"/>
            <a:ext cx="12348381" cy="2515411"/>
          </a:xfrm>
          <a:prstGeom prst="rect">
            <a:avLst/>
          </a:prstGeom>
          <a:ln>
            <a:solidFill>
              <a:srgbClr val="A6ACBA"/>
            </a:solidFill>
          </a:ln>
        </p:spPr>
      </p:pic>
      <p:sp>
        <p:nvSpPr>
          <p:cNvPr id="102" name="Rectangle 101"/>
          <p:cNvSpPr/>
          <p:nvPr/>
        </p:nvSpPr>
        <p:spPr>
          <a:xfrm>
            <a:off x="22459088" y="27944266"/>
            <a:ext cx="16657299" cy="923330"/>
          </a:xfrm>
          <a:prstGeom prst="rect">
            <a:avLst/>
          </a:prstGeom>
          <a:solidFill>
            <a:schemeClr val="bg1">
              <a:lumMod val="95000"/>
            </a:schemeClr>
          </a:solidFill>
        </p:spPr>
        <p:txBody>
          <a:bodyPr wrap="square">
            <a:spAutoFit/>
          </a:bodyPr>
          <a:lstStyle/>
          <a:p>
            <a:r>
              <a:rPr lang="en-US" sz="5400">
                <a:solidFill>
                  <a:schemeClr val="tx2"/>
                </a:solidFill>
                <a:latin typeface="Arial"/>
                <a:ea typeface="Osaka" charset="0"/>
                <a:cs typeface="Arial"/>
              </a:rPr>
              <a:t>Interact track type</a:t>
            </a:r>
          </a:p>
        </p:txBody>
      </p:sp>
      <p:sp>
        <p:nvSpPr>
          <p:cNvPr id="104" name="Rectangle 103"/>
          <p:cNvSpPr/>
          <p:nvPr/>
        </p:nvSpPr>
        <p:spPr>
          <a:xfrm>
            <a:off x="23105200" y="8417563"/>
            <a:ext cx="16043197" cy="923330"/>
          </a:xfrm>
          <a:prstGeom prst="rect">
            <a:avLst/>
          </a:prstGeom>
          <a:solidFill>
            <a:schemeClr val="bg1">
              <a:lumMod val="95000"/>
            </a:schemeClr>
          </a:solidFill>
        </p:spPr>
        <p:txBody>
          <a:bodyPr wrap="square">
            <a:spAutoFit/>
          </a:bodyPr>
          <a:lstStyle/>
          <a:p>
            <a:r>
              <a:rPr lang="en-US" sz="5400">
                <a:solidFill>
                  <a:schemeClr val="tx2"/>
                </a:solidFill>
                <a:latin typeface="Arial"/>
                <a:ea typeface="Osaka" charset="0"/>
                <a:cs typeface="Arial"/>
              </a:rPr>
              <a:t>GTEx Body Map</a:t>
            </a:r>
          </a:p>
        </p:txBody>
      </p:sp>
      <p:sp>
        <p:nvSpPr>
          <p:cNvPr id="105" name="Rectangle 104"/>
          <p:cNvSpPr/>
          <p:nvPr/>
        </p:nvSpPr>
        <p:spPr>
          <a:xfrm>
            <a:off x="2048685" y="29083517"/>
            <a:ext cx="19595298" cy="2062103"/>
          </a:xfrm>
          <a:prstGeom prst="rect">
            <a:avLst/>
          </a:prstGeom>
        </p:spPr>
        <p:txBody>
          <a:bodyPr wrap="square">
            <a:spAutoFit/>
          </a:bodyPr>
          <a:lstStyle/>
          <a:p>
            <a:r>
              <a:rPr lang="en-US" sz="3200">
                <a:latin typeface="Arial"/>
                <a:cs typeface="Arial"/>
              </a:rPr>
              <a:t>The barChart track format displays a graph of category values over genomic regions. This format is useful for displaying gene expression and other datasets comparing a set of variables. The main display is designed to present summary data from large sample sets, An optional data matrix file with sample values will enable display of the data distribution as a boxplot on a details page.</a:t>
            </a:r>
          </a:p>
        </p:txBody>
      </p:sp>
      <p:sp>
        <p:nvSpPr>
          <p:cNvPr id="106" name="Rectangle 105"/>
          <p:cNvSpPr/>
          <p:nvPr/>
        </p:nvSpPr>
        <p:spPr>
          <a:xfrm>
            <a:off x="22459088" y="34780509"/>
            <a:ext cx="17215711" cy="2062103"/>
          </a:xfrm>
          <a:prstGeom prst="rect">
            <a:avLst/>
          </a:prstGeom>
        </p:spPr>
        <p:txBody>
          <a:bodyPr wrap="square">
            <a:spAutoFit/>
          </a:bodyPr>
          <a:lstStyle/>
          <a:p>
            <a:r>
              <a:rPr lang="en-US" sz="3200">
                <a:latin typeface="Arial"/>
                <a:cs typeface="Arial"/>
              </a:rPr>
              <a:t>Interactions on the same chromosome are displayed as arcs or half-rectangles connecting the interaction endpoints (arcs are drawn if both endpoints are in the display window). The height of the arc/rectangle is based on the length of the interaction.  Interchromosomal interactions are indicated by a single endpoint with a vertical extension.</a:t>
            </a:r>
          </a:p>
        </p:txBody>
      </p:sp>
      <p:sp>
        <p:nvSpPr>
          <p:cNvPr id="109" name="TextBox 108"/>
          <p:cNvSpPr txBox="1"/>
          <p:nvPr/>
        </p:nvSpPr>
        <p:spPr>
          <a:xfrm>
            <a:off x="8011298" y="25867293"/>
            <a:ext cx="5283124" cy="1323439"/>
          </a:xfrm>
          <a:prstGeom prst="rect">
            <a:avLst/>
          </a:prstGeom>
          <a:noFill/>
        </p:spPr>
        <p:txBody>
          <a:bodyPr wrap="square" rtlCol="0">
            <a:spAutoFit/>
          </a:bodyPr>
          <a:lstStyle/>
          <a:p>
            <a:r>
              <a:rPr lang="en-US" sz="2000">
                <a:latin typeface="Arial"/>
                <a:cs typeface="Arial"/>
              </a:rPr>
              <a:t>ASE annotation from GTEx analysts at the NY Genome Center showing allelic imbalance at the H19 locus, a known imprinted gene.</a:t>
            </a:r>
          </a:p>
        </p:txBody>
      </p:sp>
      <p:sp>
        <p:nvSpPr>
          <p:cNvPr id="110" name="TextBox 109"/>
          <p:cNvSpPr txBox="1"/>
          <p:nvPr/>
        </p:nvSpPr>
        <p:spPr>
          <a:xfrm>
            <a:off x="13317984" y="25867293"/>
            <a:ext cx="8614540" cy="1323439"/>
          </a:xfrm>
          <a:prstGeom prst="rect">
            <a:avLst/>
          </a:prstGeom>
          <a:noFill/>
        </p:spPr>
        <p:txBody>
          <a:bodyPr wrap="square" rtlCol="0">
            <a:spAutoFit/>
          </a:bodyPr>
          <a:lstStyle/>
          <a:p>
            <a:r>
              <a:rPr lang="en-US" sz="2000">
                <a:latin typeface="Arial"/>
                <a:cs typeface="Arial"/>
              </a:rPr>
              <a:t>Genomic region with 6 transcriptionally active regions demonstrating tissue-specific expression, indicated by the gene-level annotation from the GTEx LDACC as well as the individual donor RNA-seq signal computed independently at UCSC, using the Toil pipeline.</a:t>
            </a:r>
          </a:p>
        </p:txBody>
      </p:sp>
    </p:spTree>
    <p:extLst>
      <p:ext uri="{BB962C8B-B14F-4D97-AF65-F5344CB8AC3E}">
        <p14:creationId xmlns:p14="http://schemas.microsoft.com/office/powerpoint/2010/main" val="3891222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8614</TotalTime>
  <Words>726</Words>
  <Application>Microsoft Macintosh PowerPoint</Application>
  <PresentationFormat>Custom</PresentationFormat>
  <Paragraphs>49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Manager/>
  <Company>UC Santa Cruz</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Kate Rosenbloom</dc:creator>
  <cp:keywords/>
  <dc:description/>
  <cp:lastModifiedBy>Kate Rosenbloom</cp:lastModifiedBy>
  <cp:revision>120</cp:revision>
  <dcterms:created xsi:type="dcterms:W3CDTF">2018-04-18T18:48:47Z</dcterms:created>
  <dcterms:modified xsi:type="dcterms:W3CDTF">2018-04-24T18:23:24Z</dcterms:modified>
  <cp:category/>
</cp:coreProperties>
</file>