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7" r:id="rId1"/>
  </p:sldMasterIdLst>
  <p:sldIdLst>
    <p:sldId id="256" r:id="rId2"/>
    <p:sldId id="257" r:id="rId3"/>
    <p:sldId id="260" r:id="rId4"/>
    <p:sldId id="259" r:id="rId5"/>
    <p:sldId id="261" r:id="rId6"/>
    <p:sldId id="293" r:id="rId7"/>
    <p:sldId id="264" r:id="rId8"/>
    <p:sldId id="266" r:id="rId9"/>
    <p:sldId id="267" r:id="rId10"/>
    <p:sldId id="268" r:id="rId11"/>
    <p:sldId id="269" r:id="rId12"/>
    <p:sldId id="262" r:id="rId13"/>
    <p:sldId id="263" r:id="rId14"/>
    <p:sldId id="270" r:id="rId15"/>
    <p:sldId id="271" r:id="rId16"/>
    <p:sldId id="272" r:id="rId17"/>
    <p:sldId id="273" r:id="rId18"/>
    <p:sldId id="274" r:id="rId19"/>
    <p:sldId id="275" r:id="rId20"/>
    <p:sldId id="276" r:id="rId21"/>
    <p:sldId id="277" r:id="rId22"/>
    <p:sldId id="278" r:id="rId23"/>
    <p:sldId id="282" r:id="rId24"/>
    <p:sldId id="279" r:id="rId25"/>
    <p:sldId id="280" r:id="rId26"/>
    <p:sldId id="281" r:id="rId27"/>
    <p:sldId id="283" r:id="rId28"/>
    <p:sldId id="292"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2EFE76E-A1AE-0B43-9B6C-E354C8BADF69}" type="datetimeFigureOut">
              <a:rPr lang="en-US" smtClean="0"/>
              <a:pPr/>
              <a:t>1/18/12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E9565-6341-C142-A22C-B8530B545835}" type="slidenum">
              <a:rPr lang="en-US" smtClean="0"/>
              <a:pPr/>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2EFE76E-A1AE-0B43-9B6C-E354C8BADF69}" type="datetimeFigureOut">
              <a:rPr lang="en-US" smtClean="0"/>
              <a:pPr/>
              <a:t>1/18/12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E9565-6341-C142-A22C-B8530B5458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2EFE76E-A1AE-0B43-9B6C-E354C8BADF69}" type="datetimeFigureOut">
              <a:rPr lang="en-US" smtClean="0"/>
              <a:pPr/>
              <a:t>1/18/12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E9565-6341-C142-A22C-B8530B54583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2EFE76E-A1AE-0B43-9B6C-E354C8BADF69}" type="datetimeFigureOut">
              <a:rPr lang="en-US" smtClean="0"/>
              <a:pPr/>
              <a:t>1/18/12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E9565-6341-C142-A22C-B8530B5458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2EFE76E-A1AE-0B43-9B6C-E354C8BADF69}" type="datetimeFigureOut">
              <a:rPr lang="en-US" smtClean="0"/>
              <a:pPr/>
              <a:t>1/18/12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E9565-6341-C142-A22C-B8530B5458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FE76E-A1AE-0B43-9B6C-E354C8BADF69}" type="datetimeFigureOut">
              <a:rPr lang="en-US" smtClean="0"/>
              <a:pPr/>
              <a:t>1/18/12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E9565-6341-C142-A22C-B8530B5458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2EFE76E-A1AE-0B43-9B6C-E354C8BADF69}" type="datetimeFigureOut">
              <a:rPr lang="en-US" smtClean="0"/>
              <a:pPr/>
              <a:t>1/18/12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E9565-6341-C142-A22C-B8530B5458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2EFE76E-A1AE-0B43-9B6C-E354C8BADF69}" type="datetimeFigureOut">
              <a:rPr lang="en-US" smtClean="0"/>
              <a:pPr/>
              <a:t>1/18/12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E9565-6341-C142-A22C-B8530B5458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2EFE76E-A1AE-0B43-9B6C-E354C8BADF69}" type="datetimeFigureOut">
              <a:rPr lang="en-US" smtClean="0"/>
              <a:pPr/>
              <a:t>1/18/12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E9565-6341-C142-A22C-B8530B5458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FE76E-A1AE-0B43-9B6C-E354C8BADF69}" type="datetimeFigureOut">
              <a:rPr lang="en-US" smtClean="0"/>
              <a:pPr/>
              <a:t>1/18/12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E9565-6341-C142-A22C-B8530B5458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FE76E-A1AE-0B43-9B6C-E354C8BADF69}" type="datetimeFigureOut">
              <a:rPr lang="en-US" smtClean="0"/>
              <a:pPr/>
              <a:t>1/18/12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E9565-6341-C142-A22C-B8530B5458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2EFE76E-A1AE-0B43-9B6C-E354C8BADF69}" type="datetimeFigureOut">
              <a:rPr lang="en-US" smtClean="0"/>
              <a:pPr/>
              <a:t>1/18/12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E9565-6341-C142-A22C-B8530B5458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2EFE76E-A1AE-0B43-9B6C-E354C8BADF69}" type="datetimeFigureOut">
              <a:rPr lang="en-US" smtClean="0"/>
              <a:pPr/>
              <a:t>1/18/12</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929E9565-6341-C142-A22C-B8530B5458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470290"/>
            <a:ext cx="7542212" cy="1013012"/>
          </a:xfrm>
        </p:spPr>
        <p:txBody>
          <a:bodyPr/>
          <a:lstStyle/>
          <a:p>
            <a:r>
              <a:rPr lang="en-US" dirty="0" smtClean="0"/>
              <a:t>Software engineering</a:t>
            </a:r>
            <a:br>
              <a:rPr lang="en-US" dirty="0" smtClean="0"/>
            </a:br>
            <a:r>
              <a:rPr lang="en-US" dirty="0" smtClean="0"/>
              <a:t>and testing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8726" y="339927"/>
            <a:ext cx="6081925" cy="1085119"/>
          </a:xfrm>
        </p:spPr>
        <p:txBody>
          <a:bodyPr/>
          <a:lstStyle/>
          <a:p>
            <a:r>
              <a:rPr lang="en-US" dirty="0" smtClean="0"/>
              <a:t>Testing Randomly</a:t>
            </a:r>
            <a:endParaRPr lang="en-US" dirty="0"/>
          </a:p>
        </p:txBody>
      </p:sp>
      <p:sp>
        <p:nvSpPr>
          <p:cNvPr id="3" name="Content Placeholder 2"/>
          <p:cNvSpPr>
            <a:spLocks noGrp="1"/>
          </p:cNvSpPr>
          <p:nvPr>
            <p:ph idx="1"/>
          </p:nvPr>
        </p:nvSpPr>
        <p:spPr>
          <a:xfrm>
            <a:off x="779462" y="1874244"/>
            <a:ext cx="7581901" cy="4256089"/>
          </a:xfrm>
        </p:spPr>
        <p:txBody>
          <a:bodyPr>
            <a:normAutofit fontScale="92500"/>
          </a:bodyPr>
          <a:lstStyle/>
          <a:p>
            <a:r>
              <a:rPr lang="en-US" dirty="0" smtClean="0"/>
              <a:t>Apple uses “test monkey” scripts that give program random messages in its main event loop. </a:t>
            </a:r>
          </a:p>
          <a:p>
            <a:r>
              <a:rPr lang="en-US" dirty="0" smtClean="0"/>
              <a:t>Exercise different parts of program when manual testing.</a:t>
            </a:r>
          </a:p>
          <a:p>
            <a:r>
              <a:rPr lang="en-US" dirty="0" smtClean="0"/>
              <a:t>Different people have different usage patterns, so having a wide range of testers helps.</a:t>
            </a:r>
          </a:p>
          <a:p>
            <a:r>
              <a:rPr lang="en-US" dirty="0" smtClean="0"/>
              <a:t>Typically stop when have gone an hour without finding a bug, or when have three bugs. </a:t>
            </a:r>
          </a:p>
          <a:p>
            <a:r>
              <a:rPr lang="en-US" dirty="0" smtClean="0"/>
              <a:t>Challenge sometime can be reproducing the bugs one finds, recording can help sometimes.</a:t>
            </a:r>
            <a:endParaRPr lang="en-US" dirty="0"/>
          </a:p>
        </p:txBody>
      </p:sp>
      <p:pic>
        <p:nvPicPr>
          <p:cNvPr id="6" name="Picture 5" descr="monkey_typewriter.jpg"/>
          <p:cNvPicPr>
            <a:picLocks noChangeAspect="1"/>
          </p:cNvPicPr>
          <p:nvPr/>
        </p:nvPicPr>
        <p:blipFill>
          <a:blip r:embed="rId2"/>
          <a:stretch>
            <a:fillRect/>
          </a:stretch>
        </p:blipFill>
        <p:spPr>
          <a:xfrm>
            <a:off x="6582602" y="107577"/>
            <a:ext cx="2075445" cy="18205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45713"/>
          </a:xfrm>
        </p:spPr>
        <p:txBody>
          <a:bodyPr/>
          <a:lstStyle/>
          <a:p>
            <a:r>
              <a:rPr lang="en-US" dirty="0" smtClean="0"/>
              <a:t>The alternative</a:t>
            </a:r>
            <a:endParaRPr lang="en-US" dirty="0"/>
          </a:p>
        </p:txBody>
      </p:sp>
      <p:pic>
        <p:nvPicPr>
          <p:cNvPr id="4" name="Picture 3" descr="untold_story_of_test_plan.gif"/>
          <p:cNvPicPr>
            <a:picLocks noChangeAspect="1"/>
          </p:cNvPicPr>
          <p:nvPr/>
        </p:nvPicPr>
        <p:blipFill>
          <a:blip r:embed="rId2"/>
          <a:stretch>
            <a:fillRect/>
          </a:stretch>
        </p:blipFill>
        <p:spPr>
          <a:xfrm>
            <a:off x="1282700" y="1053290"/>
            <a:ext cx="6578600" cy="5054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8792" y="107577"/>
            <a:ext cx="8865208" cy="954976"/>
          </a:xfrm>
        </p:spPr>
        <p:txBody>
          <a:bodyPr/>
          <a:lstStyle/>
          <a:p>
            <a:r>
              <a:rPr lang="en-US" dirty="0" smtClean="0"/>
              <a:t>Range of Software Testing</a:t>
            </a:r>
            <a:endParaRPr lang="en-US" dirty="0"/>
          </a:p>
        </p:txBody>
      </p:sp>
      <p:sp>
        <p:nvSpPr>
          <p:cNvPr id="3" name="Content Placeholder 2"/>
          <p:cNvSpPr>
            <a:spLocks noGrp="1"/>
          </p:cNvSpPr>
          <p:nvPr>
            <p:ph idx="1"/>
          </p:nvPr>
        </p:nvSpPr>
        <p:spPr>
          <a:xfrm>
            <a:off x="779462" y="1217453"/>
            <a:ext cx="7581901" cy="4773471"/>
          </a:xfrm>
        </p:spPr>
        <p:txBody>
          <a:bodyPr>
            <a:normAutofit fontScale="92500"/>
          </a:bodyPr>
          <a:lstStyle/>
          <a:p>
            <a:r>
              <a:rPr lang="en-US" dirty="0" smtClean="0"/>
              <a:t>Test scaffolding – temporary stuff as you’re building</a:t>
            </a:r>
          </a:p>
          <a:p>
            <a:r>
              <a:rPr lang="en-US" dirty="0" smtClean="0"/>
              <a:t>Internal sanity checks – asserts and other cheap tests</a:t>
            </a:r>
          </a:p>
          <a:p>
            <a:r>
              <a:rPr lang="en-US" dirty="0" smtClean="0"/>
              <a:t>Unit tests – permanent tests of at module level</a:t>
            </a:r>
          </a:p>
          <a:p>
            <a:r>
              <a:rPr lang="en-US" dirty="0" smtClean="0"/>
              <a:t>Code review – finds different classes of bugs </a:t>
            </a:r>
          </a:p>
          <a:p>
            <a:r>
              <a:rPr lang="en-US" dirty="0" smtClean="0"/>
              <a:t>Quality assurance – tests by separate paid group</a:t>
            </a:r>
          </a:p>
          <a:p>
            <a:r>
              <a:rPr lang="en-US" dirty="0" smtClean="0"/>
              <a:t>Alpha and beta test – test by selected users</a:t>
            </a:r>
          </a:p>
          <a:p>
            <a:r>
              <a:rPr lang="en-US" dirty="0" smtClean="0"/>
              <a:t>User support – 100,000 people will find things 10 won’t.</a:t>
            </a:r>
          </a:p>
          <a:p>
            <a:r>
              <a:rPr lang="en-US" dirty="0" smtClean="0"/>
              <a:t>Code for testability – limit branches, fail fast and hard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30127"/>
            <a:ext cx="7581901" cy="1007671"/>
          </a:xfrm>
        </p:spPr>
        <p:txBody>
          <a:bodyPr/>
          <a:lstStyle/>
          <a:p>
            <a:r>
              <a:rPr lang="en-US" dirty="0" smtClean="0"/>
              <a:t>Software Scaffolding</a:t>
            </a:r>
            <a:endParaRPr lang="en-US" dirty="0"/>
          </a:p>
        </p:txBody>
      </p:sp>
      <p:sp>
        <p:nvSpPr>
          <p:cNvPr id="3" name="Content Placeholder 2"/>
          <p:cNvSpPr>
            <a:spLocks noGrp="1"/>
          </p:cNvSpPr>
          <p:nvPr>
            <p:ph idx="1"/>
          </p:nvPr>
        </p:nvSpPr>
        <p:spPr>
          <a:xfrm>
            <a:off x="423228" y="1115248"/>
            <a:ext cx="8157379" cy="5359386"/>
          </a:xfrm>
        </p:spPr>
        <p:txBody>
          <a:bodyPr>
            <a:normAutofit lnSpcReduction="10000"/>
          </a:bodyPr>
          <a:lstStyle/>
          <a:p>
            <a:r>
              <a:rPr lang="en-US" dirty="0" smtClean="0"/>
              <a:t>Not a permanent test fixture.</a:t>
            </a:r>
          </a:p>
          <a:p>
            <a:r>
              <a:rPr lang="en-US" dirty="0" smtClean="0"/>
              <a:t>Holds pieces together in early</a:t>
            </a:r>
            <a:br>
              <a:rPr lang="en-US" dirty="0" smtClean="0"/>
            </a:br>
            <a:r>
              <a:rPr lang="en-US" dirty="0" smtClean="0"/>
              <a:t>stages</a:t>
            </a:r>
          </a:p>
          <a:p>
            <a:r>
              <a:rPr lang="en-US" dirty="0" smtClean="0"/>
              <a:t>May morph into a permanent</a:t>
            </a:r>
            <a:br>
              <a:rPr lang="en-US" dirty="0" smtClean="0"/>
            </a:br>
            <a:r>
              <a:rPr lang="en-US" dirty="0" smtClean="0"/>
              <a:t>functional framework.</a:t>
            </a:r>
          </a:p>
          <a:p>
            <a:r>
              <a:rPr lang="en-US" dirty="0" smtClean="0"/>
              <a:t>May morph into unit tests.</a:t>
            </a:r>
            <a:br>
              <a:rPr lang="en-US" dirty="0" smtClean="0"/>
            </a:br>
            <a:endParaRPr lang="en-US" dirty="0" smtClean="0"/>
          </a:p>
          <a:p>
            <a:r>
              <a:rPr lang="en-US" dirty="0" smtClean="0"/>
              <a:t>In general good to do a barrage of test runs inside of scaffold while code is instrumented (in debugger and/or with copious debugging prints).</a:t>
            </a:r>
          </a:p>
          <a:p>
            <a:r>
              <a:rPr lang="en-US" dirty="0" smtClean="0"/>
              <a:t>Putting something into a unit test is more time consuming, so there is a place for early one time tests</a:t>
            </a:r>
          </a:p>
          <a:p>
            <a:endParaRPr lang="en-US" dirty="0" smtClean="0"/>
          </a:p>
        </p:txBody>
      </p:sp>
      <p:pic>
        <p:nvPicPr>
          <p:cNvPr id="4" name="Picture 3" descr="scaffolding.jpg"/>
          <p:cNvPicPr>
            <a:picLocks noChangeAspect="1"/>
          </p:cNvPicPr>
          <p:nvPr/>
        </p:nvPicPr>
        <p:blipFill>
          <a:blip r:embed="rId2"/>
          <a:srcRect l="18783"/>
          <a:stretch>
            <a:fillRect/>
          </a:stretch>
        </p:blipFill>
        <p:spPr>
          <a:xfrm>
            <a:off x="4855727" y="1053288"/>
            <a:ext cx="4031736" cy="33814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30223"/>
          </a:xfrm>
        </p:spPr>
        <p:txBody>
          <a:bodyPr/>
          <a:lstStyle/>
          <a:p>
            <a:r>
              <a:rPr lang="en-US" dirty="0" smtClean="0"/>
              <a:t>Internal Sanity Checks</a:t>
            </a:r>
            <a:endParaRPr lang="en-US" dirty="0"/>
          </a:p>
        </p:txBody>
      </p:sp>
      <p:sp>
        <p:nvSpPr>
          <p:cNvPr id="3" name="Content Placeholder 2"/>
          <p:cNvSpPr>
            <a:spLocks noGrp="1"/>
          </p:cNvSpPr>
          <p:nvPr>
            <p:ph idx="1"/>
          </p:nvPr>
        </p:nvSpPr>
        <p:spPr>
          <a:xfrm>
            <a:off x="779462" y="1022303"/>
            <a:ext cx="7581901" cy="2215007"/>
          </a:xfrm>
        </p:spPr>
        <p:txBody>
          <a:bodyPr/>
          <a:lstStyle/>
          <a:p>
            <a:r>
              <a:rPr lang="en-US" dirty="0" smtClean="0"/>
              <a:t>Unless code is super time critical, you can include a few tests of form:  </a:t>
            </a:r>
            <a:br>
              <a:rPr lang="en-US" dirty="0" smtClean="0"/>
            </a:br>
            <a:r>
              <a:rPr lang="en-US" dirty="0" smtClean="0"/>
              <a:t>      if (</a:t>
            </a:r>
            <a:r>
              <a:rPr lang="en-US" dirty="0" err="1" smtClean="0"/>
              <a:t>someTestFails</a:t>
            </a:r>
            <a:r>
              <a:rPr lang="en-US" dirty="0" smtClean="0"/>
              <a:t>)</a:t>
            </a:r>
            <a:br>
              <a:rPr lang="en-US" dirty="0" smtClean="0"/>
            </a:br>
            <a:r>
              <a:rPr lang="en-US" dirty="0" smtClean="0"/>
              <a:t>           </a:t>
            </a:r>
            <a:r>
              <a:rPr lang="en-US" dirty="0" err="1" smtClean="0"/>
              <a:t>internalErr</a:t>
            </a:r>
            <a:r>
              <a:rPr lang="en-US" dirty="0" smtClean="0"/>
              <a:t>(); or </a:t>
            </a:r>
            <a:r>
              <a:rPr lang="en-US" dirty="0" err="1" smtClean="0"/>
              <a:t>errAbort(“useful</a:t>
            </a:r>
            <a:r>
              <a:rPr lang="en-US" dirty="0" smtClean="0"/>
              <a:t> info”);</a:t>
            </a:r>
          </a:p>
          <a:p>
            <a:pPr>
              <a:buNone/>
            </a:pPr>
            <a:r>
              <a:rPr lang="en-US" dirty="0" smtClean="0"/>
              <a:t>            </a:t>
            </a:r>
            <a:r>
              <a:rPr lang="en-US" dirty="0" err="1" smtClean="0"/>
              <a:t>assert(someTestPasses</a:t>
            </a:r>
            <a:r>
              <a:rPr lang="en-US" dirty="0" smtClean="0"/>
              <a:t>)</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5" name="Rectangle 4"/>
          <p:cNvSpPr/>
          <p:nvPr/>
        </p:nvSpPr>
        <p:spPr>
          <a:xfrm>
            <a:off x="779462" y="3485150"/>
            <a:ext cx="7581901" cy="3046987"/>
          </a:xfrm>
          <a:prstGeom prst="rect">
            <a:avLst/>
          </a:prstGeom>
        </p:spPr>
        <p:txBody>
          <a:bodyPr wrap="square">
            <a:spAutoFit/>
          </a:bodyPr>
          <a:lstStyle/>
          <a:p>
            <a:r>
              <a:rPr lang="en-US" sz="1200" dirty="0" smtClean="0">
                <a:latin typeface="Courier"/>
              </a:rPr>
              <a:t> /* Write out the slots that are used one by one, and do sanity check. */</a:t>
            </a:r>
          </a:p>
          <a:p>
            <a:r>
              <a:rPr lang="en-US" sz="1200" dirty="0" smtClean="0">
                <a:latin typeface="Courier"/>
              </a:rPr>
              <a:t>    </a:t>
            </a:r>
            <a:r>
              <a:rPr lang="en-US" sz="1200" dirty="0" err="1" smtClean="0">
                <a:latin typeface="Courier"/>
              </a:rPr>
              <a:t>int</a:t>
            </a:r>
            <a:r>
              <a:rPr lang="en-US" sz="1200" dirty="0" smtClean="0">
                <a:latin typeface="Courier"/>
              </a:rPr>
              <a:t> </a:t>
            </a:r>
            <a:r>
              <a:rPr lang="en-US" sz="1200" dirty="0" err="1" smtClean="0">
                <a:latin typeface="Courier"/>
              </a:rPr>
              <a:t>slotsUsed</a:t>
            </a:r>
            <a:r>
              <a:rPr lang="en-US" sz="1200" dirty="0" smtClean="0">
                <a:latin typeface="Courier"/>
              </a:rPr>
              <a:t> = 0;</a:t>
            </a:r>
          </a:p>
          <a:p>
            <a:r>
              <a:rPr lang="en-US" sz="1200" dirty="0" smtClean="0">
                <a:latin typeface="Courier"/>
              </a:rPr>
              <a:t>    </a:t>
            </a:r>
            <a:r>
              <a:rPr lang="en-US" sz="1200" dirty="0" err="1" smtClean="0">
                <a:latin typeface="Courier"/>
              </a:rPr>
              <a:t>int</a:t>
            </a:r>
            <a:r>
              <a:rPr lang="en-US" sz="1200" dirty="0" smtClean="0">
                <a:latin typeface="Courier"/>
              </a:rPr>
              <a:t> </a:t>
            </a:r>
            <a:r>
              <a:rPr lang="en-US" sz="1200" dirty="0" err="1" smtClean="0">
                <a:latin typeface="Courier"/>
              </a:rPr>
              <a:t>endIx</a:t>
            </a:r>
            <a:r>
              <a:rPr lang="en-US" sz="1200" dirty="0" smtClean="0">
                <a:latin typeface="Courier"/>
              </a:rPr>
              <a:t> = </a:t>
            </a:r>
            <a:r>
              <a:rPr lang="en-US" sz="1200" dirty="0" err="1" smtClean="0">
                <a:latin typeface="Courier"/>
              </a:rPr>
              <a:t>i</a:t>
            </a:r>
            <a:r>
              <a:rPr lang="en-US" sz="1200" dirty="0" smtClean="0">
                <a:latin typeface="Courier"/>
              </a:rPr>
              <a:t> + </a:t>
            </a:r>
            <a:r>
              <a:rPr lang="en-US" sz="1200" dirty="0" err="1" smtClean="0">
                <a:latin typeface="Courier"/>
              </a:rPr>
              <a:t>nodeSizePer</a:t>
            </a:r>
            <a:r>
              <a:rPr lang="en-US" sz="1200" dirty="0" smtClean="0">
                <a:latin typeface="Courier"/>
              </a:rPr>
              <a:t>;</a:t>
            </a:r>
          </a:p>
          <a:p>
            <a:r>
              <a:rPr lang="en-US" sz="1200" dirty="0" smtClean="0">
                <a:latin typeface="Courier"/>
              </a:rPr>
              <a:t>    if (</a:t>
            </a:r>
            <a:r>
              <a:rPr lang="en-US" sz="1200" dirty="0" err="1" smtClean="0">
                <a:latin typeface="Courier"/>
              </a:rPr>
              <a:t>endIx</a:t>
            </a:r>
            <a:r>
              <a:rPr lang="en-US" sz="1200" dirty="0" smtClean="0">
                <a:latin typeface="Courier"/>
              </a:rPr>
              <a:t> &gt; </a:t>
            </a:r>
            <a:r>
              <a:rPr lang="en-US" sz="1200" dirty="0" err="1" smtClean="0">
                <a:latin typeface="Courier"/>
              </a:rPr>
              <a:t>itemCount</a:t>
            </a:r>
            <a:r>
              <a:rPr lang="en-US" sz="1200" dirty="0" smtClean="0">
                <a:latin typeface="Courier"/>
              </a:rPr>
              <a:t>)</a:t>
            </a:r>
          </a:p>
          <a:p>
            <a:r>
              <a:rPr lang="en-US" sz="1200" dirty="0" smtClean="0">
                <a:latin typeface="Courier"/>
              </a:rPr>
              <a:t>        </a:t>
            </a:r>
            <a:r>
              <a:rPr lang="en-US" sz="1200" dirty="0" err="1" smtClean="0">
                <a:latin typeface="Courier"/>
              </a:rPr>
              <a:t>endIx</a:t>
            </a:r>
            <a:r>
              <a:rPr lang="en-US" sz="1200" dirty="0" smtClean="0">
                <a:latin typeface="Courier"/>
              </a:rPr>
              <a:t> = </a:t>
            </a:r>
            <a:r>
              <a:rPr lang="en-US" sz="1200" dirty="0" err="1" smtClean="0">
                <a:latin typeface="Courier"/>
              </a:rPr>
              <a:t>itemCount</a:t>
            </a:r>
            <a:r>
              <a:rPr lang="en-US" sz="1200" dirty="0" smtClean="0">
                <a:latin typeface="Courier"/>
              </a:rPr>
              <a:t>;</a:t>
            </a:r>
          </a:p>
          <a:p>
            <a:r>
              <a:rPr lang="en-US" sz="1200" dirty="0" smtClean="0">
                <a:latin typeface="Courier"/>
              </a:rPr>
              <a:t>    for (</a:t>
            </a:r>
            <a:r>
              <a:rPr lang="en-US" sz="1200" dirty="0" err="1" smtClean="0">
                <a:latin typeface="Courier"/>
              </a:rPr>
              <a:t>j</a:t>
            </a:r>
            <a:r>
              <a:rPr lang="en-US" sz="1200" dirty="0" smtClean="0">
                <a:latin typeface="Courier"/>
              </a:rPr>
              <a:t>=</a:t>
            </a:r>
            <a:r>
              <a:rPr lang="en-US" sz="1200" dirty="0" err="1" smtClean="0">
                <a:latin typeface="Courier"/>
              </a:rPr>
              <a:t>i</a:t>
            </a:r>
            <a:r>
              <a:rPr lang="en-US" sz="1200" dirty="0" smtClean="0">
                <a:latin typeface="Courier"/>
              </a:rPr>
              <a:t>; </a:t>
            </a:r>
            <a:r>
              <a:rPr lang="en-US" sz="1200" dirty="0" err="1" smtClean="0">
                <a:latin typeface="Courier"/>
              </a:rPr>
              <a:t>j</a:t>
            </a:r>
            <a:r>
              <a:rPr lang="en-US" sz="1200" dirty="0" smtClean="0">
                <a:latin typeface="Courier"/>
              </a:rPr>
              <a:t>&lt;</a:t>
            </a:r>
            <a:r>
              <a:rPr lang="en-US" sz="1200" dirty="0" err="1" smtClean="0">
                <a:latin typeface="Courier"/>
              </a:rPr>
              <a:t>endIx</a:t>
            </a:r>
            <a:r>
              <a:rPr lang="en-US" sz="1200" dirty="0" smtClean="0">
                <a:latin typeface="Courier"/>
              </a:rPr>
              <a:t>; </a:t>
            </a:r>
            <a:r>
              <a:rPr lang="en-US" sz="1200" dirty="0" err="1" smtClean="0">
                <a:latin typeface="Courier"/>
              </a:rPr>
              <a:t>j</a:t>
            </a:r>
            <a:r>
              <a:rPr lang="en-US" sz="1200" dirty="0" smtClean="0">
                <a:latin typeface="Courier"/>
              </a:rPr>
              <a:t> += </a:t>
            </a:r>
            <a:r>
              <a:rPr lang="en-US" sz="1200" dirty="0" err="1" smtClean="0">
                <a:latin typeface="Courier"/>
              </a:rPr>
              <a:t>slotSizePer</a:t>
            </a:r>
            <a:r>
              <a:rPr lang="en-US" sz="1200" dirty="0" smtClean="0">
                <a:latin typeface="Courier"/>
              </a:rPr>
              <a:t>)</a:t>
            </a:r>
          </a:p>
          <a:p>
            <a:r>
              <a:rPr lang="en-US" sz="1200" dirty="0" smtClean="0">
                <a:latin typeface="Courier"/>
              </a:rPr>
              <a:t>        {</a:t>
            </a:r>
          </a:p>
          <a:p>
            <a:r>
              <a:rPr lang="en-US" sz="1200" dirty="0" smtClean="0">
                <a:latin typeface="Courier"/>
              </a:rPr>
              <a:t>        void *item = items + </a:t>
            </a:r>
            <a:r>
              <a:rPr lang="en-US" sz="1200" dirty="0" err="1" smtClean="0">
                <a:latin typeface="Courier"/>
              </a:rPr>
              <a:t>j</a:t>
            </a:r>
            <a:r>
              <a:rPr lang="en-US" sz="1200" dirty="0" smtClean="0">
                <a:latin typeface="Courier"/>
              </a:rPr>
              <a:t>*</a:t>
            </a:r>
            <a:r>
              <a:rPr lang="en-US" sz="1200" dirty="0" err="1" smtClean="0">
                <a:latin typeface="Courier"/>
              </a:rPr>
              <a:t>itemSize</a:t>
            </a:r>
            <a:r>
              <a:rPr lang="en-US" sz="1200" dirty="0" smtClean="0">
                <a:latin typeface="Courier"/>
              </a:rPr>
              <a:t>;</a:t>
            </a:r>
          </a:p>
          <a:p>
            <a:r>
              <a:rPr lang="en-US" sz="1200" dirty="0" smtClean="0">
                <a:latin typeface="Courier"/>
              </a:rPr>
              <a:t>        </a:t>
            </a:r>
            <a:r>
              <a:rPr lang="en-US" sz="1200" dirty="0" err="1" smtClean="0">
                <a:latin typeface="Courier"/>
              </a:rPr>
              <a:t>memset(keyBuf</a:t>
            </a:r>
            <a:r>
              <a:rPr lang="en-US" sz="1200" dirty="0" smtClean="0">
                <a:latin typeface="Courier"/>
              </a:rPr>
              <a:t>, 0, </a:t>
            </a:r>
            <a:r>
              <a:rPr lang="en-US" sz="1200" dirty="0" err="1" smtClean="0">
                <a:latin typeface="Courier"/>
              </a:rPr>
              <a:t>keySize</a:t>
            </a:r>
            <a:r>
              <a:rPr lang="en-US" sz="1200" dirty="0" smtClean="0">
                <a:latin typeface="Courier"/>
              </a:rPr>
              <a:t>);</a:t>
            </a:r>
          </a:p>
          <a:p>
            <a:r>
              <a:rPr lang="en-US" sz="1200" dirty="0" smtClean="0">
                <a:latin typeface="Courier"/>
              </a:rPr>
              <a:t>        (*</a:t>
            </a:r>
            <a:r>
              <a:rPr lang="en-US" sz="1200" dirty="0" err="1" smtClean="0">
                <a:latin typeface="Courier"/>
              </a:rPr>
              <a:t>fetchKey)(item</a:t>
            </a:r>
            <a:r>
              <a:rPr lang="en-US" sz="1200" dirty="0" smtClean="0">
                <a:latin typeface="Courier"/>
              </a:rPr>
              <a:t>, </a:t>
            </a:r>
            <a:r>
              <a:rPr lang="en-US" sz="1200" dirty="0" err="1" smtClean="0">
                <a:latin typeface="Courier"/>
              </a:rPr>
              <a:t>keyBuf</a:t>
            </a:r>
            <a:r>
              <a:rPr lang="en-US" sz="1200" dirty="0" smtClean="0">
                <a:latin typeface="Courier"/>
              </a:rPr>
              <a:t>);</a:t>
            </a:r>
          </a:p>
          <a:p>
            <a:r>
              <a:rPr lang="en-US" sz="1200" dirty="0" smtClean="0">
                <a:latin typeface="Courier"/>
              </a:rPr>
              <a:t>        </a:t>
            </a:r>
            <a:r>
              <a:rPr lang="en-US" sz="1200" dirty="0" err="1" smtClean="0">
                <a:latin typeface="Courier"/>
              </a:rPr>
              <a:t>mustWrite(f</a:t>
            </a:r>
            <a:r>
              <a:rPr lang="en-US" sz="1200" dirty="0" smtClean="0">
                <a:latin typeface="Courier"/>
              </a:rPr>
              <a:t>, </a:t>
            </a:r>
            <a:r>
              <a:rPr lang="en-US" sz="1200" dirty="0" err="1" smtClean="0">
                <a:latin typeface="Courier"/>
              </a:rPr>
              <a:t>keyBuf</a:t>
            </a:r>
            <a:r>
              <a:rPr lang="en-US" sz="1200" dirty="0" smtClean="0">
                <a:latin typeface="Courier"/>
              </a:rPr>
              <a:t>, </a:t>
            </a:r>
            <a:r>
              <a:rPr lang="en-US" sz="1200" dirty="0" err="1" smtClean="0">
                <a:latin typeface="Courier"/>
              </a:rPr>
              <a:t>keySize</a:t>
            </a:r>
            <a:r>
              <a:rPr lang="en-US" sz="1200" dirty="0" smtClean="0">
                <a:latin typeface="Courier"/>
              </a:rPr>
              <a:t>);</a:t>
            </a:r>
          </a:p>
          <a:p>
            <a:r>
              <a:rPr lang="en-US" sz="1200" dirty="0" smtClean="0">
                <a:latin typeface="Courier"/>
              </a:rPr>
              <a:t>        </a:t>
            </a:r>
            <a:r>
              <a:rPr lang="en-US" sz="1200" dirty="0" err="1" smtClean="0">
                <a:latin typeface="Courier"/>
              </a:rPr>
              <a:t>writeOne(f</a:t>
            </a:r>
            <a:r>
              <a:rPr lang="en-US" sz="1200" dirty="0" smtClean="0">
                <a:latin typeface="Courier"/>
              </a:rPr>
              <a:t>, </a:t>
            </a:r>
            <a:r>
              <a:rPr lang="en-US" sz="1200" dirty="0" err="1" smtClean="0">
                <a:latin typeface="Courier"/>
              </a:rPr>
              <a:t>nextChild</a:t>
            </a:r>
            <a:r>
              <a:rPr lang="en-US" sz="1200" dirty="0" smtClean="0">
                <a:latin typeface="Courier"/>
              </a:rPr>
              <a:t>);</a:t>
            </a:r>
          </a:p>
          <a:p>
            <a:r>
              <a:rPr lang="en-US" sz="1200" dirty="0" smtClean="0">
                <a:latin typeface="Courier"/>
              </a:rPr>
              <a:t>        </a:t>
            </a:r>
            <a:r>
              <a:rPr lang="en-US" sz="1200" dirty="0" err="1" smtClean="0">
                <a:latin typeface="Courier"/>
              </a:rPr>
              <a:t>nextChild</a:t>
            </a:r>
            <a:r>
              <a:rPr lang="en-US" sz="1200" dirty="0" smtClean="0">
                <a:latin typeface="Courier"/>
              </a:rPr>
              <a:t> += </a:t>
            </a:r>
            <a:r>
              <a:rPr lang="en-US" sz="1200" dirty="0" err="1" smtClean="0">
                <a:latin typeface="Courier"/>
              </a:rPr>
              <a:t>bytesInNextLevelBlock</a:t>
            </a:r>
            <a:r>
              <a:rPr lang="en-US" sz="1200" dirty="0" smtClean="0">
                <a:latin typeface="Courier"/>
              </a:rPr>
              <a:t>;</a:t>
            </a:r>
          </a:p>
          <a:p>
            <a:r>
              <a:rPr lang="en-US" sz="1200" dirty="0" smtClean="0">
                <a:latin typeface="Courier"/>
              </a:rPr>
              <a:t>        ++</a:t>
            </a:r>
            <a:r>
              <a:rPr lang="en-US" sz="1200" dirty="0" err="1" smtClean="0">
                <a:latin typeface="Courier"/>
              </a:rPr>
              <a:t>slotsUsed</a:t>
            </a:r>
            <a:r>
              <a:rPr lang="en-US" sz="1200" dirty="0" smtClean="0">
                <a:latin typeface="Courier"/>
              </a:rPr>
              <a:t>;</a:t>
            </a:r>
          </a:p>
          <a:p>
            <a:r>
              <a:rPr lang="en-US" sz="1200" dirty="0" smtClean="0">
                <a:latin typeface="Courier"/>
              </a:rPr>
              <a:t>        }</a:t>
            </a:r>
          </a:p>
          <a:p>
            <a:r>
              <a:rPr lang="en-US" sz="1200" dirty="0" smtClean="0">
                <a:latin typeface="Courier"/>
              </a:rPr>
              <a:t>    </a:t>
            </a:r>
            <a:r>
              <a:rPr lang="en-US" sz="1200" dirty="0" err="1" smtClean="0">
                <a:latin typeface="Courier"/>
              </a:rPr>
              <a:t>assert(slotsUsed</a:t>
            </a:r>
            <a:r>
              <a:rPr lang="en-US" sz="1200" dirty="0" smtClean="0">
                <a:latin typeface="Courier"/>
              </a:rPr>
              <a:t> == </a:t>
            </a:r>
            <a:r>
              <a:rPr lang="en-US" sz="1200" dirty="0" err="1" smtClean="0">
                <a:latin typeface="Courier"/>
              </a:rPr>
              <a:t>slotsAllocated</a:t>
            </a:r>
            <a:r>
              <a:rPr lang="en-US" sz="1200" dirty="0" smtClean="0">
                <a:latin typeface="Courier"/>
              </a:rPr>
              <a:t>);</a:t>
            </a:r>
            <a:endParaRPr lang="en-US" sz="1200" dirty="0">
              <a:latin typeface="Courier"/>
            </a:endParaRPr>
          </a:p>
        </p:txBody>
      </p:sp>
      <p:sp>
        <p:nvSpPr>
          <p:cNvPr id="6" name="TextBox 5"/>
          <p:cNvSpPr txBox="1"/>
          <p:nvPr/>
        </p:nvSpPr>
        <p:spPr>
          <a:xfrm>
            <a:off x="5389985" y="4508669"/>
            <a:ext cx="3647490" cy="1200329"/>
          </a:xfrm>
          <a:prstGeom prst="rect">
            <a:avLst/>
          </a:prstGeom>
          <a:noFill/>
        </p:spPr>
        <p:txBody>
          <a:bodyPr wrap="none" rtlCol="0">
            <a:spAutoFit/>
          </a:bodyPr>
          <a:lstStyle/>
          <a:p>
            <a:r>
              <a:rPr lang="en-US" dirty="0" smtClean="0"/>
              <a:t>Sample assert from </a:t>
            </a:r>
            <a:r>
              <a:rPr lang="en-US" dirty="0" err="1" smtClean="0"/>
              <a:t>bPlusTree.c</a:t>
            </a:r>
            <a:r>
              <a:rPr lang="en-US" dirty="0" smtClean="0"/>
              <a:t>,</a:t>
            </a:r>
          </a:p>
          <a:p>
            <a:r>
              <a:rPr lang="en-US" dirty="0" smtClean="0"/>
              <a:t>Checks that </a:t>
            </a:r>
            <a:r>
              <a:rPr lang="en-US" dirty="0" err="1" smtClean="0"/>
              <a:t>precomputed</a:t>
            </a:r>
            <a:r>
              <a:rPr lang="en-US" dirty="0" smtClean="0"/>
              <a:t> allocated</a:t>
            </a:r>
            <a:br>
              <a:rPr lang="en-US" dirty="0" smtClean="0"/>
            </a:br>
            <a:r>
              <a:rPr lang="en-US" dirty="0" smtClean="0"/>
              <a:t>area for index agrees with index</a:t>
            </a:r>
          </a:p>
          <a:p>
            <a:r>
              <a:rPr lang="en-US" dirty="0" smtClean="0"/>
              <a:t>size.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4099403" cy="1193546"/>
          </a:xfrm>
        </p:spPr>
        <p:txBody>
          <a:bodyPr/>
          <a:lstStyle/>
          <a:p>
            <a:r>
              <a:rPr lang="en-US" dirty="0" smtClean="0"/>
              <a:t>Unit Tests</a:t>
            </a:r>
            <a:endParaRPr lang="en-US" dirty="0"/>
          </a:p>
        </p:txBody>
      </p:sp>
      <p:sp>
        <p:nvSpPr>
          <p:cNvPr id="3" name="Content Placeholder 2"/>
          <p:cNvSpPr>
            <a:spLocks noGrp="1"/>
          </p:cNvSpPr>
          <p:nvPr>
            <p:ph idx="1"/>
          </p:nvPr>
        </p:nvSpPr>
        <p:spPr>
          <a:xfrm>
            <a:off x="309768" y="1301124"/>
            <a:ext cx="8580608" cy="4953118"/>
          </a:xfrm>
        </p:spPr>
        <p:txBody>
          <a:bodyPr>
            <a:normAutofit fontScale="77500" lnSpcReduction="20000"/>
          </a:bodyPr>
          <a:lstStyle/>
          <a:p>
            <a:r>
              <a:rPr lang="en-US" dirty="0" smtClean="0"/>
              <a:t>Idea is to develop tests that can </a:t>
            </a:r>
            <a:br>
              <a:rPr lang="en-US" dirty="0" smtClean="0"/>
            </a:br>
            <a:r>
              <a:rPr lang="en-US" dirty="0" smtClean="0"/>
              <a:t>be quickly run every time </a:t>
            </a:r>
            <a:br>
              <a:rPr lang="en-US" dirty="0" smtClean="0"/>
            </a:br>
            <a:r>
              <a:rPr lang="en-US" dirty="0" smtClean="0"/>
              <a:t>software is built or changed.</a:t>
            </a:r>
          </a:p>
          <a:p>
            <a:r>
              <a:rPr lang="en-US" dirty="0" smtClean="0"/>
              <a:t>For us, hooked up to “make test”</a:t>
            </a:r>
          </a:p>
          <a:p>
            <a:r>
              <a:rPr lang="en-US" dirty="0" smtClean="0"/>
              <a:t>Almost a religion for agile development.</a:t>
            </a:r>
          </a:p>
          <a:p>
            <a:pPr lvl="1"/>
            <a:r>
              <a:rPr lang="en-US" dirty="0" smtClean="0"/>
              <a:t>Partly a reaction to lack of compile time tests in interpreted languages.</a:t>
            </a:r>
          </a:p>
          <a:p>
            <a:r>
              <a:rPr lang="en-US" dirty="0" smtClean="0"/>
              <a:t>Useful especially for code that is in many hands or is fragile.</a:t>
            </a:r>
          </a:p>
          <a:p>
            <a:r>
              <a:rPr lang="en-US" dirty="0" smtClean="0"/>
              <a:t>Limits:</a:t>
            </a:r>
          </a:p>
          <a:p>
            <a:pPr lvl="1"/>
            <a:r>
              <a:rPr lang="en-US" dirty="0" smtClean="0"/>
              <a:t>Tests that require huge data sets not practical.</a:t>
            </a:r>
          </a:p>
          <a:p>
            <a:pPr lvl="1"/>
            <a:r>
              <a:rPr lang="en-US" dirty="0" smtClean="0"/>
              <a:t>As usual complete testing not feasible. </a:t>
            </a:r>
          </a:p>
          <a:p>
            <a:pPr lvl="2"/>
            <a:r>
              <a:rPr lang="en-US" dirty="0" smtClean="0"/>
              <a:t>Common stuff usually apparent elsewhere</a:t>
            </a:r>
          </a:p>
          <a:p>
            <a:pPr lvl="2"/>
            <a:r>
              <a:rPr lang="en-US" dirty="0" smtClean="0"/>
              <a:t>Tests really aren’t random</a:t>
            </a:r>
          </a:p>
          <a:p>
            <a:pPr lvl="2"/>
            <a:r>
              <a:rPr lang="en-US" dirty="0" smtClean="0"/>
              <a:t>Sweet spot is on fragile stuff, but maybe module isn’t fragile…..</a:t>
            </a:r>
          </a:p>
          <a:p>
            <a:r>
              <a:rPr lang="en-US" dirty="0" smtClean="0"/>
              <a:t>In general I think worth maybe 20% of time you spend on a module.</a:t>
            </a:r>
            <a:endParaRPr lang="en-US" dirty="0"/>
          </a:p>
        </p:txBody>
      </p:sp>
      <p:pic>
        <p:nvPicPr>
          <p:cNvPr id="5" name="Picture 4" descr="unitTest.jpg"/>
          <p:cNvPicPr>
            <a:picLocks noChangeAspect="1"/>
          </p:cNvPicPr>
          <p:nvPr/>
        </p:nvPicPr>
        <p:blipFill>
          <a:blip r:embed="rId2"/>
          <a:stretch>
            <a:fillRect/>
          </a:stretch>
        </p:blipFill>
        <p:spPr>
          <a:xfrm>
            <a:off x="5334000" y="0"/>
            <a:ext cx="3810000" cy="2857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038650"/>
          </a:xfrm>
        </p:spPr>
        <p:txBody>
          <a:bodyPr/>
          <a:lstStyle/>
          <a:p>
            <a:r>
              <a:rPr lang="en-US" dirty="0" smtClean="0"/>
              <a:t>Code Review</a:t>
            </a:r>
            <a:endParaRPr lang="en-US" dirty="0"/>
          </a:p>
        </p:txBody>
      </p:sp>
      <p:pic>
        <p:nvPicPr>
          <p:cNvPr id="5" name="Picture 4" descr="sally-code-review.png"/>
          <p:cNvPicPr>
            <a:picLocks noChangeAspect="1"/>
          </p:cNvPicPr>
          <p:nvPr/>
        </p:nvPicPr>
        <p:blipFill>
          <a:blip r:embed="rId2"/>
          <a:stretch>
            <a:fillRect/>
          </a:stretch>
        </p:blipFill>
        <p:spPr>
          <a:xfrm>
            <a:off x="1397000" y="1146227"/>
            <a:ext cx="6350000" cy="5435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 Programming</a:t>
            </a:r>
            <a:endParaRPr lang="en-US" dirty="0"/>
          </a:p>
        </p:txBody>
      </p:sp>
      <p:pic>
        <p:nvPicPr>
          <p:cNvPr id="4" name="Picture 3" descr="pairProgramming.png"/>
          <p:cNvPicPr>
            <a:picLocks noChangeAspect="1"/>
          </p:cNvPicPr>
          <p:nvPr/>
        </p:nvPicPr>
        <p:blipFill>
          <a:blip r:embed="rId2"/>
          <a:stretch>
            <a:fillRect/>
          </a:stretch>
        </p:blipFill>
        <p:spPr>
          <a:xfrm>
            <a:off x="2247900" y="1441044"/>
            <a:ext cx="4648200" cy="5029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92181"/>
          </a:xfrm>
        </p:spPr>
        <p:txBody>
          <a:bodyPr/>
          <a:lstStyle/>
          <a:p>
            <a:r>
              <a:rPr lang="en-US" dirty="0" smtClean="0"/>
              <a:t>Seriously Code Review</a:t>
            </a:r>
            <a:endParaRPr lang="en-US" dirty="0"/>
          </a:p>
        </p:txBody>
      </p:sp>
      <p:sp>
        <p:nvSpPr>
          <p:cNvPr id="3" name="Content Placeholder 2"/>
          <p:cNvSpPr>
            <a:spLocks noGrp="1"/>
          </p:cNvSpPr>
          <p:nvPr>
            <p:ph idx="1"/>
          </p:nvPr>
        </p:nvSpPr>
        <p:spPr>
          <a:xfrm>
            <a:off x="779462" y="1332102"/>
            <a:ext cx="7581901" cy="1239164"/>
          </a:xfrm>
        </p:spPr>
        <p:txBody>
          <a:bodyPr>
            <a:normAutofit fontScale="92500" lnSpcReduction="20000"/>
          </a:bodyPr>
          <a:lstStyle/>
          <a:p>
            <a:r>
              <a:rPr lang="en-US" dirty="0" smtClean="0"/>
              <a:t>It’s curious but what bugs are obvious reading the code are very often different than those obvious from running the code.  Bug in last line is pretty obvious to reader, but may require rare input to manifest at run time.</a:t>
            </a:r>
          </a:p>
        </p:txBody>
      </p:sp>
      <p:sp>
        <p:nvSpPr>
          <p:cNvPr id="4" name="Rectangle 3"/>
          <p:cNvSpPr/>
          <p:nvPr/>
        </p:nvSpPr>
        <p:spPr>
          <a:xfrm>
            <a:off x="779462" y="2571266"/>
            <a:ext cx="7581901" cy="1323439"/>
          </a:xfrm>
          <a:prstGeom prst="rect">
            <a:avLst/>
          </a:prstGeom>
        </p:spPr>
        <p:txBody>
          <a:bodyPr wrap="square">
            <a:spAutoFit/>
          </a:bodyPr>
          <a:lstStyle/>
          <a:p>
            <a:r>
              <a:rPr lang="en-US" sz="1600" dirty="0" smtClean="0">
                <a:latin typeface="Courier"/>
              </a:rPr>
              <a:t> /* And now we move onto the next part */</a:t>
            </a:r>
          </a:p>
          <a:p>
            <a:r>
              <a:rPr lang="en-US" sz="1600" dirty="0" err="1" smtClean="0">
                <a:latin typeface="Courier"/>
              </a:rPr>
              <a:t>int</a:t>
            </a:r>
            <a:r>
              <a:rPr lang="en-US" sz="1600" dirty="0" smtClean="0">
                <a:latin typeface="Courier"/>
              </a:rPr>
              <a:t> </a:t>
            </a:r>
            <a:r>
              <a:rPr lang="en-US" sz="1600" dirty="0" err="1" smtClean="0">
                <a:latin typeface="Courier"/>
              </a:rPr>
              <a:t>dx</a:t>
            </a:r>
            <a:r>
              <a:rPr lang="en-US" sz="1600" dirty="0" smtClean="0">
                <a:latin typeface="Courier"/>
              </a:rPr>
              <a:t> = </a:t>
            </a:r>
            <a:r>
              <a:rPr lang="en-US" sz="1600" dirty="0" err="1" smtClean="0">
                <a:latin typeface="Courier"/>
              </a:rPr>
              <a:t>xEnd</a:t>
            </a:r>
            <a:r>
              <a:rPr lang="en-US" sz="1600" dirty="0" smtClean="0">
                <a:latin typeface="Courier"/>
              </a:rPr>
              <a:t> – </a:t>
            </a:r>
            <a:r>
              <a:rPr lang="en-US" sz="1600" dirty="0" err="1" smtClean="0">
                <a:latin typeface="Courier"/>
              </a:rPr>
              <a:t>xStart</a:t>
            </a:r>
            <a:r>
              <a:rPr lang="en-US" sz="1600" dirty="0" smtClean="0">
                <a:latin typeface="Courier"/>
              </a:rPr>
              <a:t>;</a:t>
            </a:r>
          </a:p>
          <a:p>
            <a:r>
              <a:rPr lang="en-US" sz="1600" dirty="0" err="1" smtClean="0">
                <a:latin typeface="Courier"/>
              </a:rPr>
              <a:t>int</a:t>
            </a:r>
            <a:r>
              <a:rPr lang="en-US" sz="1600" dirty="0" smtClean="0">
                <a:latin typeface="Courier"/>
              </a:rPr>
              <a:t> </a:t>
            </a:r>
            <a:r>
              <a:rPr lang="en-US" sz="1600" dirty="0" err="1" smtClean="0">
                <a:latin typeface="Courier"/>
              </a:rPr>
              <a:t>dy</a:t>
            </a:r>
            <a:r>
              <a:rPr lang="en-US" sz="1600" dirty="0" smtClean="0">
                <a:latin typeface="Courier"/>
              </a:rPr>
              <a:t> = </a:t>
            </a:r>
            <a:r>
              <a:rPr lang="en-US" sz="1600" dirty="0" err="1" smtClean="0">
                <a:latin typeface="Courier"/>
              </a:rPr>
              <a:t>yEnd</a:t>
            </a:r>
            <a:r>
              <a:rPr lang="en-US" sz="1600" dirty="0" smtClean="0">
                <a:latin typeface="Courier"/>
              </a:rPr>
              <a:t> – </a:t>
            </a:r>
            <a:r>
              <a:rPr lang="en-US" sz="1600" dirty="0" err="1" smtClean="0">
                <a:latin typeface="Courier"/>
              </a:rPr>
              <a:t>yStart</a:t>
            </a:r>
            <a:r>
              <a:rPr lang="en-US" sz="1600" dirty="0" smtClean="0">
                <a:latin typeface="Courier"/>
              </a:rPr>
              <a:t>;</a:t>
            </a:r>
          </a:p>
          <a:p>
            <a:r>
              <a:rPr lang="en-US" sz="1600" dirty="0" err="1" smtClean="0">
                <a:latin typeface="Courier"/>
              </a:rPr>
              <a:t>xTotal</a:t>
            </a:r>
            <a:r>
              <a:rPr lang="en-US" sz="1600" dirty="0" smtClean="0">
                <a:latin typeface="Courier"/>
              </a:rPr>
              <a:t> += </a:t>
            </a:r>
            <a:r>
              <a:rPr lang="en-US" sz="1600" dirty="0" err="1" smtClean="0">
                <a:latin typeface="Courier"/>
              </a:rPr>
              <a:t>dx</a:t>
            </a:r>
            <a:r>
              <a:rPr lang="en-US" sz="1600" dirty="0" smtClean="0">
                <a:latin typeface="Courier"/>
              </a:rPr>
              <a:t>;</a:t>
            </a:r>
          </a:p>
          <a:p>
            <a:r>
              <a:rPr lang="en-US" sz="1600" dirty="0" err="1" smtClean="0">
                <a:latin typeface="Courier"/>
              </a:rPr>
              <a:t>yTotal</a:t>
            </a:r>
            <a:r>
              <a:rPr lang="en-US" sz="1600" dirty="0" smtClean="0">
                <a:latin typeface="Courier"/>
              </a:rPr>
              <a:t> += </a:t>
            </a:r>
            <a:r>
              <a:rPr lang="en-US" sz="1600" dirty="0" err="1" smtClean="0">
                <a:latin typeface="Courier"/>
              </a:rPr>
              <a:t>dx</a:t>
            </a:r>
            <a:r>
              <a:rPr lang="en-US" sz="1600" dirty="0" smtClean="0">
                <a:latin typeface="Courier"/>
              </a:rPr>
              <a:t>;</a:t>
            </a:r>
            <a:endParaRPr lang="en-US" sz="1600" dirty="0">
              <a:latin typeface="Courier"/>
            </a:endParaRPr>
          </a:p>
        </p:txBody>
      </p:sp>
      <p:sp>
        <p:nvSpPr>
          <p:cNvPr id="5" name="Content Placeholder 2"/>
          <p:cNvSpPr txBox="1">
            <a:spLocks/>
          </p:cNvSpPr>
          <p:nvPr/>
        </p:nvSpPr>
        <p:spPr>
          <a:xfrm>
            <a:off x="779462" y="4151200"/>
            <a:ext cx="7581901" cy="1239164"/>
          </a:xfrm>
          <a:prstGeom prst="rect">
            <a:avLst/>
          </a:prstGeom>
        </p:spPr>
        <p:txBody>
          <a:bodyPr vert="horz" lIns="91440" tIns="45720" rIns="91440" bIns="45720" rtlCol="0">
            <a:normAutofit fontScale="92500" lnSpcReduction="20000"/>
          </a:bodyPr>
          <a:lstStyle/>
          <a:p>
            <a:pPr marL="403225" marR="0" lvl="0" indent="-403225" algn="l" defTabSz="914400" rtl="0" eaLnBrk="1" fontAlgn="auto" latinLnBrk="0" hangingPunct="1">
              <a:lnSpc>
                <a:spcPct val="100000"/>
              </a:lnSpc>
              <a:spcBef>
                <a:spcPts val="2000"/>
              </a:spcBef>
              <a:spcAft>
                <a:spcPts val="0"/>
              </a:spcAft>
              <a:buClrTx/>
              <a:buSzTx/>
              <a:buFontTx/>
              <a:buBlip>
                <a:blip r:embed="rId2"/>
              </a:buBlip>
              <a:tabLst/>
              <a:defRPr/>
            </a:pPr>
            <a:r>
              <a:rPr kumimoji="0" lang="en-US" sz="2400" b="1" i="0" u="none" strike="noStrike" kern="1200" cap="none" spc="0" normalizeH="0" baseline="0" noProof="0" dirty="0" smtClean="0">
                <a:ln>
                  <a:noFill/>
                </a:ln>
                <a:solidFill>
                  <a:schemeClr val="tx1"/>
                </a:solidFill>
                <a:effectLst>
                  <a:outerShdw blurRad="101600" dist="63500" dir="2700000" algn="tl" rotWithShape="0">
                    <a:prstClr val="black">
                      <a:alpha val="75000"/>
                    </a:prstClr>
                  </a:outerShdw>
                </a:effectLst>
                <a:uLnTx/>
                <a:uFillTx/>
                <a:latin typeface="+mn-lt"/>
                <a:ea typeface="+mn-ea"/>
                <a:cs typeface="+mn-cs"/>
              </a:rPr>
              <a:t>There’s many other good reasons for code review too including</a:t>
            </a:r>
            <a:r>
              <a:rPr kumimoji="0" lang="en-US" sz="2400" b="1" i="0" u="none" strike="noStrike" kern="1200" cap="none" spc="0" normalizeH="0" noProof="0" dirty="0" smtClean="0">
                <a:ln>
                  <a:noFill/>
                </a:ln>
                <a:solidFill>
                  <a:schemeClr val="tx1"/>
                </a:solidFill>
                <a:effectLst>
                  <a:outerShdw blurRad="101600" dist="63500" dir="2700000" algn="tl" rotWithShape="0">
                    <a:prstClr val="black">
                      <a:alpha val="75000"/>
                    </a:prstClr>
                  </a:outerShdw>
                </a:effectLst>
                <a:uLnTx/>
                <a:uFillTx/>
                <a:latin typeface="+mn-lt"/>
                <a:ea typeface="+mn-ea"/>
                <a:cs typeface="+mn-cs"/>
              </a:rPr>
              <a:t> spreading knowledge about the code </a:t>
            </a:r>
            <a:r>
              <a:rPr lang="en-US" sz="2400" b="1" dirty="0" smtClean="0">
                <a:effectLst>
                  <a:outerShdw blurRad="101600" dist="63500" dir="2700000" algn="tl" rotWithShape="0">
                    <a:prstClr val="black">
                      <a:alpha val="75000"/>
                    </a:prstClr>
                  </a:outerShdw>
                </a:effectLst>
              </a:rPr>
              <a:t>around to other people so they won’t reinvent it, and making sure that  standards we agree to are followed.</a:t>
            </a:r>
            <a:endParaRPr kumimoji="0" lang="en-US" sz="2400" b="1" i="0" u="none" strike="noStrike" kern="1200" cap="none" spc="0" normalizeH="0" baseline="0" noProof="0" dirty="0" smtClean="0">
              <a:ln>
                <a:noFill/>
              </a:ln>
              <a:solidFill>
                <a:schemeClr val="tx1"/>
              </a:solidFill>
              <a:effectLst>
                <a:outerShdw blurRad="101600" dist="63500" dir="2700000" algn="tl" rotWithShape="0">
                  <a:prstClr val="black">
                    <a:alpha val="75000"/>
                  </a:prstClr>
                </a:outerShdw>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9693" y="107577"/>
            <a:ext cx="6321705" cy="1329743"/>
          </a:xfrm>
        </p:spPr>
        <p:txBody>
          <a:bodyPr/>
          <a:lstStyle/>
          <a:p>
            <a:r>
              <a:rPr lang="en-US" dirty="0" smtClean="0"/>
              <a:t>Separate QA Group</a:t>
            </a:r>
            <a:endParaRPr lang="en-US" dirty="0"/>
          </a:p>
        </p:txBody>
      </p:sp>
      <p:sp>
        <p:nvSpPr>
          <p:cNvPr id="3" name="Content Placeholder 2"/>
          <p:cNvSpPr>
            <a:spLocks noGrp="1"/>
          </p:cNvSpPr>
          <p:nvPr>
            <p:ph idx="1"/>
          </p:nvPr>
        </p:nvSpPr>
        <p:spPr>
          <a:xfrm>
            <a:off x="851865" y="1669663"/>
            <a:ext cx="8007535" cy="4696543"/>
          </a:xfrm>
        </p:spPr>
        <p:txBody>
          <a:bodyPr>
            <a:normAutofit/>
          </a:bodyPr>
          <a:lstStyle/>
          <a:p>
            <a:r>
              <a:rPr lang="en-US" dirty="0" smtClean="0"/>
              <a:t>Not really evil, but often misunderstood. </a:t>
            </a:r>
            <a:br>
              <a:rPr lang="en-US" dirty="0" smtClean="0"/>
            </a:br>
            <a:r>
              <a:rPr lang="en-US" dirty="0" smtClean="0"/>
              <a:t>Look up IBM’s black team in 1960’s.</a:t>
            </a:r>
          </a:p>
          <a:p>
            <a:r>
              <a:rPr lang="en-US" dirty="0" smtClean="0"/>
              <a:t>Get happy, not sad when they find a bug.</a:t>
            </a:r>
          </a:p>
          <a:p>
            <a:r>
              <a:rPr lang="en-US" dirty="0" smtClean="0"/>
              <a:t>Need especially to focus on important, new, fragile, or random places since job is endless.</a:t>
            </a:r>
          </a:p>
          <a:p>
            <a:r>
              <a:rPr lang="en-US" dirty="0" smtClean="0"/>
              <a:t>At UCSC does a lot of _staging_ as well as testing, also user support, docs,  and design feedback.</a:t>
            </a:r>
          </a:p>
          <a:p>
            <a:pPr lvl="1"/>
            <a:r>
              <a:rPr lang="en-US" dirty="0" smtClean="0"/>
              <a:t>Recommend staging work go to engineers for automation</a:t>
            </a:r>
          </a:p>
          <a:p>
            <a:pPr lvl="1"/>
            <a:r>
              <a:rPr lang="en-US" dirty="0" smtClean="0"/>
              <a:t>Design feedback should happen as early as possible, often well before testing.</a:t>
            </a:r>
          </a:p>
          <a:p>
            <a:endParaRPr lang="en-US" dirty="0" smtClean="0"/>
          </a:p>
          <a:p>
            <a:endParaRPr lang="en-US" dirty="0"/>
          </a:p>
        </p:txBody>
      </p:sp>
      <p:pic>
        <p:nvPicPr>
          <p:cNvPr id="4" name="Picture 3" descr="eviltester.png"/>
          <p:cNvPicPr>
            <a:picLocks noChangeAspect="1"/>
          </p:cNvPicPr>
          <p:nvPr/>
        </p:nvPicPr>
        <p:blipFill>
          <a:blip r:embed="rId2"/>
          <a:stretch>
            <a:fillRect/>
          </a:stretch>
        </p:blipFill>
        <p:spPr>
          <a:xfrm>
            <a:off x="6791399" y="309706"/>
            <a:ext cx="2068002" cy="26525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069629"/>
          </a:xfrm>
        </p:spPr>
        <p:txBody>
          <a:bodyPr/>
          <a:lstStyle/>
          <a:p>
            <a:r>
              <a:rPr lang="en-US" dirty="0" smtClean="0"/>
              <a:t>Why is software hard?</a:t>
            </a:r>
            <a:endParaRPr lang="en-US" dirty="0"/>
          </a:p>
        </p:txBody>
      </p:sp>
      <p:sp>
        <p:nvSpPr>
          <p:cNvPr id="3" name="Content Placeholder 2"/>
          <p:cNvSpPr>
            <a:spLocks noGrp="1"/>
          </p:cNvSpPr>
          <p:nvPr>
            <p:ph idx="1"/>
          </p:nvPr>
        </p:nvSpPr>
        <p:spPr>
          <a:xfrm>
            <a:off x="779462" y="1363081"/>
            <a:ext cx="7581901" cy="4739803"/>
          </a:xfrm>
        </p:spPr>
        <p:txBody>
          <a:bodyPr>
            <a:normAutofit fontScale="92500" lnSpcReduction="10000"/>
          </a:bodyPr>
          <a:lstStyle/>
          <a:p>
            <a:r>
              <a:rPr lang="en-US" dirty="0" smtClean="0"/>
              <a:t>Compared to other engineering:</a:t>
            </a:r>
          </a:p>
          <a:p>
            <a:pPr lvl="1"/>
            <a:r>
              <a:rPr lang="en-US" dirty="0" smtClean="0"/>
              <a:t>Generally don’t need to understand calculus, statistics, or other hard math.</a:t>
            </a:r>
          </a:p>
          <a:p>
            <a:pPr lvl="1"/>
            <a:r>
              <a:rPr lang="en-US" dirty="0" smtClean="0"/>
              <a:t>Generally don’t have to worry about defects killing anybody.</a:t>
            </a:r>
          </a:p>
          <a:p>
            <a:pPr lvl="1"/>
            <a:r>
              <a:rPr lang="en-US" dirty="0" smtClean="0"/>
              <a:t>Don’t have to wait for cement to dry, weld, or even solder.</a:t>
            </a:r>
          </a:p>
          <a:p>
            <a:pPr lvl="1"/>
            <a:r>
              <a:rPr lang="en-US" dirty="0" smtClean="0"/>
              <a:t>Don’t have to design for manufacturability.</a:t>
            </a:r>
          </a:p>
          <a:p>
            <a:pPr lvl="1"/>
            <a:r>
              <a:rPr lang="en-US" dirty="0" smtClean="0"/>
              <a:t>Turn around time between changes in design and testing new implementation is measured in seconds</a:t>
            </a:r>
          </a:p>
          <a:p>
            <a:r>
              <a:rPr lang="en-US" dirty="0" smtClean="0"/>
              <a:t>What makes it hard is that we try to do very complicated things, and there are so many ways to do it.</a:t>
            </a:r>
          </a:p>
          <a:p>
            <a:pPr lvl="1"/>
            <a:r>
              <a:rPr lang="en-US" dirty="0" smtClean="0"/>
              <a:t>Complexity and entropy are the enemy</a:t>
            </a:r>
          </a:p>
          <a:p>
            <a:pPr lvl="1"/>
            <a:r>
              <a:rPr lang="en-US" dirty="0" smtClean="0"/>
              <a:t>In many ways the size of software is limited by the learning curve of those working on it.</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853"/>
            <a:ext cx="7581901" cy="1038650"/>
          </a:xfrm>
        </p:spPr>
        <p:txBody>
          <a:bodyPr/>
          <a:lstStyle/>
          <a:p>
            <a:r>
              <a:rPr lang="en-US" dirty="0" smtClean="0"/>
              <a:t>Testing part of QA job</a:t>
            </a:r>
            <a:endParaRPr lang="en-US" dirty="0"/>
          </a:p>
        </p:txBody>
      </p:sp>
      <p:sp>
        <p:nvSpPr>
          <p:cNvPr id="3" name="Content Placeholder 2"/>
          <p:cNvSpPr>
            <a:spLocks noGrp="1"/>
          </p:cNvSpPr>
          <p:nvPr>
            <p:ph idx="1"/>
          </p:nvPr>
        </p:nvSpPr>
        <p:spPr>
          <a:xfrm>
            <a:off x="779462" y="944863"/>
            <a:ext cx="7956030" cy="5653687"/>
          </a:xfrm>
        </p:spPr>
        <p:txBody>
          <a:bodyPr>
            <a:normAutofit fontScale="92500"/>
          </a:bodyPr>
          <a:lstStyle/>
          <a:p>
            <a:r>
              <a:rPr lang="en-US" dirty="0" smtClean="0"/>
              <a:t>Tests main functionality of site very often.</a:t>
            </a:r>
          </a:p>
          <a:p>
            <a:pPr lvl="1"/>
            <a:r>
              <a:rPr lang="en-US" dirty="0" smtClean="0"/>
              <a:t>Sad but true that fixes to obscure bugs can cause major bugs.</a:t>
            </a:r>
          </a:p>
          <a:p>
            <a:pPr lvl="1"/>
            <a:r>
              <a:rPr lang="en-US" dirty="0" smtClean="0"/>
              <a:t>Last minute,</a:t>
            </a:r>
            <a:r>
              <a:rPr lang="en-US" dirty="0" smtClean="0"/>
              <a:t> “this </a:t>
            </a:r>
            <a:r>
              <a:rPr lang="en-US" dirty="0" smtClean="0"/>
              <a:t>couldn’t break anything so I don’t need to test </a:t>
            </a:r>
            <a:r>
              <a:rPr lang="en-US" dirty="0" smtClean="0"/>
              <a:t>it” </a:t>
            </a:r>
            <a:r>
              <a:rPr lang="en-US" dirty="0" smtClean="0"/>
              <a:t>changes by programmers sometimes do break things.</a:t>
            </a:r>
          </a:p>
          <a:p>
            <a:pPr lvl="1"/>
            <a:r>
              <a:rPr lang="en-US" dirty="0" smtClean="0"/>
              <a:t>Stuff that is peculiar to production rather than development environment sometimes breaks things.</a:t>
            </a:r>
          </a:p>
          <a:p>
            <a:r>
              <a:rPr lang="en-US" dirty="0" smtClean="0"/>
              <a:t>Test fragile stuff</a:t>
            </a:r>
          </a:p>
          <a:p>
            <a:pPr lvl="1"/>
            <a:r>
              <a:rPr lang="en-US" dirty="0" smtClean="0"/>
              <a:t>New stuff tends to be fragile, we try to test it all.</a:t>
            </a:r>
          </a:p>
          <a:p>
            <a:pPr lvl="1"/>
            <a:r>
              <a:rPr lang="en-US" dirty="0" smtClean="0"/>
              <a:t>Once a few bugs found in a fragile area give it back to engineers, no need to find lots of examples.</a:t>
            </a:r>
          </a:p>
          <a:p>
            <a:pPr lvl="1"/>
            <a:r>
              <a:rPr lang="en-US" dirty="0" smtClean="0"/>
              <a:t>Engineers consistently producing fragile code need retraining or maybe</a:t>
            </a:r>
            <a:r>
              <a:rPr lang="en-US" dirty="0" smtClean="0"/>
              <a:t> just to slow down and be more careful.</a:t>
            </a:r>
            <a:endParaRPr lang="en-US" dirty="0" smtClean="0"/>
          </a:p>
          <a:p>
            <a:r>
              <a:rPr lang="en-US" dirty="0" smtClean="0"/>
              <a:t>Save time for random tests as well, something you’ve never done before, or following a new user.</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18900" y="107577"/>
            <a:ext cx="6071475" cy="1653988"/>
          </a:xfrm>
        </p:spPr>
        <p:txBody>
          <a:bodyPr/>
          <a:lstStyle/>
          <a:p>
            <a:r>
              <a:rPr lang="en-US" dirty="0" smtClean="0"/>
              <a:t>Alpha/beta testing</a:t>
            </a:r>
            <a:endParaRPr lang="en-US" dirty="0"/>
          </a:p>
        </p:txBody>
      </p:sp>
      <p:sp>
        <p:nvSpPr>
          <p:cNvPr id="3" name="Content Placeholder 2"/>
          <p:cNvSpPr>
            <a:spLocks noGrp="1"/>
          </p:cNvSpPr>
          <p:nvPr>
            <p:ph idx="1"/>
          </p:nvPr>
        </p:nvSpPr>
        <p:spPr>
          <a:xfrm>
            <a:off x="779462" y="1975527"/>
            <a:ext cx="7786255" cy="4390681"/>
          </a:xfrm>
        </p:spPr>
        <p:txBody>
          <a:bodyPr>
            <a:normAutofit fontScale="92500"/>
          </a:bodyPr>
          <a:lstStyle/>
          <a:p>
            <a:r>
              <a:rPr lang="en-US" dirty="0" smtClean="0"/>
              <a:t>Alpha – testing primarily oriented for feedback on features. </a:t>
            </a:r>
          </a:p>
          <a:p>
            <a:r>
              <a:rPr lang="en-US" dirty="0" smtClean="0"/>
              <a:t>Beta – testing primarily oriented for making sure code is reliable.</a:t>
            </a:r>
          </a:p>
          <a:p>
            <a:r>
              <a:rPr lang="en-US" dirty="0" smtClean="0"/>
              <a:t>Both involve people outside of the development team, can be quite wide, but for us often:</a:t>
            </a:r>
          </a:p>
          <a:p>
            <a:pPr lvl="1"/>
            <a:r>
              <a:rPr lang="en-US" dirty="0" smtClean="0"/>
              <a:t>Alpha – management, peers, power </a:t>
            </a:r>
            <a:r>
              <a:rPr lang="en-US" dirty="0" smtClean="0"/>
              <a:t>users, sometimes QA</a:t>
            </a:r>
          </a:p>
          <a:p>
            <a:pPr lvl="1"/>
            <a:r>
              <a:rPr lang="en-US" dirty="0" smtClean="0"/>
              <a:t>Beta – QA group.</a:t>
            </a:r>
          </a:p>
          <a:p>
            <a:r>
              <a:rPr lang="en-US" dirty="0" smtClean="0"/>
              <a:t>When/if we do major new products, would be appropriate to seek alpha/beta input outside of UCSC.</a:t>
            </a:r>
            <a:endParaRPr lang="en-US" dirty="0"/>
          </a:p>
        </p:txBody>
      </p:sp>
      <p:pic>
        <p:nvPicPr>
          <p:cNvPr id="4" name="Picture 3" descr="alpha_beta.png"/>
          <p:cNvPicPr>
            <a:picLocks noChangeAspect="1"/>
          </p:cNvPicPr>
          <p:nvPr/>
        </p:nvPicPr>
        <p:blipFill>
          <a:blip r:embed="rId2"/>
          <a:stretch>
            <a:fillRect/>
          </a:stretch>
        </p:blipFill>
        <p:spPr>
          <a:xfrm>
            <a:off x="779462" y="107577"/>
            <a:ext cx="2000300" cy="188349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9166" y="107577"/>
            <a:ext cx="8456700" cy="961202"/>
          </a:xfrm>
        </p:spPr>
        <p:txBody>
          <a:bodyPr/>
          <a:lstStyle/>
          <a:p>
            <a:r>
              <a:rPr lang="en-US" dirty="0" smtClean="0"/>
              <a:t>Testing and User Support</a:t>
            </a:r>
            <a:endParaRPr lang="en-US" dirty="0"/>
          </a:p>
        </p:txBody>
      </p:sp>
      <p:sp>
        <p:nvSpPr>
          <p:cNvPr id="3" name="Content Placeholder 2"/>
          <p:cNvSpPr>
            <a:spLocks noGrp="1"/>
          </p:cNvSpPr>
          <p:nvPr>
            <p:ph idx="1"/>
          </p:nvPr>
        </p:nvSpPr>
        <p:spPr>
          <a:xfrm>
            <a:off x="449166" y="1285633"/>
            <a:ext cx="8456700" cy="5374875"/>
          </a:xfrm>
        </p:spPr>
        <p:txBody>
          <a:bodyPr>
            <a:normAutofit lnSpcReduction="10000"/>
          </a:bodyPr>
          <a:lstStyle/>
          <a:p>
            <a:r>
              <a:rPr lang="en-US" dirty="0" smtClean="0"/>
              <a:t>It’s crucial that feedback from users, particularly about bugs, be gathered and fed back into the product.</a:t>
            </a:r>
          </a:p>
          <a:p>
            <a:r>
              <a:rPr lang="en-US" dirty="0" smtClean="0"/>
              <a:t>User support and testing go well together since good testing eliminates a lot of user support.</a:t>
            </a:r>
          </a:p>
          <a:p>
            <a:pPr lvl="1"/>
            <a:r>
              <a:rPr lang="en-US" dirty="0" smtClean="0"/>
              <a:t>On the other hand good docs also eliminate a lot of user support.</a:t>
            </a:r>
          </a:p>
          <a:p>
            <a:pPr lvl="1"/>
            <a:r>
              <a:rPr lang="en-US" dirty="0" smtClean="0"/>
              <a:t>On the other hand good design eliminates need for a lot of docs.</a:t>
            </a:r>
          </a:p>
          <a:p>
            <a:r>
              <a:rPr lang="en-US" dirty="0" smtClean="0"/>
              <a:t>It’s good for everyone to participate to a degree in user support, but these days it’s organized to make sure no double responses or lack of response.</a:t>
            </a:r>
          </a:p>
          <a:p>
            <a:r>
              <a:rPr lang="en-US" dirty="0" smtClean="0"/>
              <a:t>Some users do abuse support to do their homework, or just out of perpetual cluelessness.  Just be</a:t>
            </a:r>
            <a:r>
              <a:rPr lang="en-US" dirty="0" smtClean="0"/>
              <a:t> terse with </a:t>
            </a:r>
            <a:r>
              <a:rPr lang="en-US" dirty="0" smtClean="0"/>
              <a:t>them.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testability</a:t>
            </a:r>
            <a:endParaRPr lang="en-US" dirty="0"/>
          </a:p>
        </p:txBody>
      </p:sp>
      <p:sp>
        <p:nvSpPr>
          <p:cNvPr id="3" name="Content Placeholder 2"/>
          <p:cNvSpPr>
            <a:spLocks noGrp="1"/>
          </p:cNvSpPr>
          <p:nvPr>
            <p:ph idx="1"/>
          </p:nvPr>
        </p:nvSpPr>
        <p:spPr>
          <a:xfrm>
            <a:off x="779462" y="1503123"/>
            <a:ext cx="7825131" cy="4613033"/>
          </a:xfrm>
        </p:spPr>
        <p:txBody>
          <a:bodyPr>
            <a:normAutofit fontScale="92500" lnSpcReduction="20000"/>
          </a:bodyPr>
          <a:lstStyle/>
          <a:p>
            <a:r>
              <a:rPr lang="en-US" dirty="0" smtClean="0"/>
              <a:t>Five things </a:t>
            </a:r>
            <a:r>
              <a:rPr lang="en-US" dirty="0" smtClean="0"/>
              <a:t>to avoid</a:t>
            </a:r>
          </a:p>
          <a:p>
            <a:pPr lvl="1"/>
            <a:r>
              <a:rPr lang="en-US" dirty="0" smtClean="0"/>
              <a:t>Things that can only be tested in a production setting</a:t>
            </a:r>
          </a:p>
          <a:p>
            <a:pPr lvl="1"/>
            <a:r>
              <a:rPr lang="en-US" dirty="0" smtClean="0"/>
              <a:t>Code that behaves differently each time you use it</a:t>
            </a:r>
          </a:p>
          <a:p>
            <a:pPr lvl="1"/>
            <a:r>
              <a:rPr lang="en-US" dirty="0" smtClean="0"/>
              <a:t>Code with lots of branches, particularly rarely used ones</a:t>
            </a:r>
          </a:p>
          <a:p>
            <a:pPr lvl="1"/>
            <a:r>
              <a:rPr lang="en-US" dirty="0" smtClean="0"/>
              <a:t>Code duplication &amp; divergence (sometimes necessary</a:t>
            </a:r>
            <a:r>
              <a:rPr lang="en-US" dirty="0" smtClean="0"/>
              <a:t>)</a:t>
            </a:r>
          </a:p>
          <a:p>
            <a:pPr lvl="1"/>
            <a:r>
              <a:rPr lang="en-US" dirty="0" smtClean="0"/>
              <a:t>Soft error modes.</a:t>
            </a:r>
            <a:endParaRPr lang="en-US" dirty="0" smtClean="0"/>
          </a:p>
          <a:p>
            <a:r>
              <a:rPr lang="en-US" dirty="0" smtClean="0"/>
              <a:t>Five things to embrace</a:t>
            </a:r>
          </a:p>
          <a:p>
            <a:pPr lvl="1"/>
            <a:r>
              <a:rPr lang="en-US" dirty="0" smtClean="0"/>
              <a:t>Things that can be checked by compiler</a:t>
            </a:r>
          </a:p>
          <a:p>
            <a:pPr lvl="1"/>
            <a:r>
              <a:rPr lang="en-US" dirty="0" smtClean="0"/>
              <a:t>Code generators</a:t>
            </a:r>
          </a:p>
          <a:p>
            <a:pPr lvl="1"/>
            <a:r>
              <a:rPr lang="en-US" dirty="0" smtClean="0"/>
              <a:t>Functional programming – explicit inputs and outputs with no side effects.</a:t>
            </a:r>
          </a:p>
          <a:p>
            <a:pPr lvl="1"/>
            <a:r>
              <a:rPr lang="en-US" dirty="0" smtClean="0"/>
              <a:t>Breaking things into independently verifiable passes</a:t>
            </a:r>
          </a:p>
          <a:p>
            <a:pPr lvl="1"/>
            <a:r>
              <a:rPr lang="en-US" dirty="0" smtClean="0"/>
              <a:t>Use of library code</a:t>
            </a:r>
          </a:p>
          <a:p>
            <a:pPr lvl="1"/>
            <a:endParaRPr lang="en-US" dirty="0" smtClean="0"/>
          </a:p>
          <a:p>
            <a:pPr lvl="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8585" y="5016182"/>
            <a:ext cx="7259049" cy="1179640"/>
          </a:xfrm>
        </p:spPr>
        <p:txBody>
          <a:bodyPr>
            <a:normAutofit lnSpcReduction="10000"/>
          </a:bodyPr>
          <a:lstStyle/>
          <a:p>
            <a:pPr>
              <a:buNone/>
            </a:pPr>
            <a:r>
              <a:rPr lang="en-US" dirty="0" smtClean="0"/>
              <a:t>Do we have to blow up something to test your code?</a:t>
            </a:r>
            <a:br>
              <a:rPr lang="en-US" dirty="0" smtClean="0"/>
            </a:br>
            <a:r>
              <a:rPr lang="en-US" dirty="0" smtClean="0"/>
              <a:t>Perhaps it needs a simulator to try to wring out issues before deployment.</a:t>
            </a:r>
            <a:endParaRPr lang="en-US" dirty="0"/>
          </a:p>
        </p:txBody>
      </p:sp>
      <p:pic>
        <p:nvPicPr>
          <p:cNvPr id="4" name="Picture 3" descr="bikini.jpg"/>
          <p:cNvPicPr>
            <a:picLocks noChangeAspect="1"/>
          </p:cNvPicPr>
          <p:nvPr/>
        </p:nvPicPr>
        <p:blipFill>
          <a:blip r:embed="rId2"/>
          <a:stretch>
            <a:fillRect/>
          </a:stretch>
        </p:blipFill>
        <p:spPr>
          <a:xfrm>
            <a:off x="1248585" y="608113"/>
            <a:ext cx="6942410" cy="420511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ainbowMaze.png"/>
          <p:cNvPicPr>
            <a:picLocks noChangeAspect="1"/>
          </p:cNvPicPr>
          <p:nvPr/>
        </p:nvPicPr>
        <p:blipFill>
          <a:blip r:embed="rId2"/>
          <a:stretch>
            <a:fillRect/>
          </a:stretch>
        </p:blipFill>
        <p:spPr>
          <a:xfrm>
            <a:off x="2462665" y="418197"/>
            <a:ext cx="4646538" cy="4646538"/>
          </a:xfrm>
          <a:prstGeom prst="rect">
            <a:avLst/>
          </a:prstGeom>
        </p:spPr>
      </p:pic>
      <p:sp>
        <p:nvSpPr>
          <p:cNvPr id="5" name="TextBox 4"/>
          <p:cNvSpPr txBox="1"/>
          <p:nvPr/>
        </p:nvSpPr>
        <p:spPr>
          <a:xfrm>
            <a:off x="867355" y="5297085"/>
            <a:ext cx="7887458" cy="1200329"/>
          </a:xfrm>
          <a:prstGeom prst="rect">
            <a:avLst/>
          </a:prstGeom>
          <a:noFill/>
        </p:spPr>
        <p:txBody>
          <a:bodyPr wrap="none" rtlCol="0">
            <a:spAutoFit/>
          </a:bodyPr>
          <a:lstStyle/>
          <a:p>
            <a:r>
              <a:rPr lang="en-US" dirty="0" smtClean="0"/>
              <a:t>Do we need to follow a specific path through the code to get things to happen?</a:t>
            </a:r>
          </a:p>
          <a:p>
            <a:r>
              <a:rPr lang="en-US" dirty="0" smtClean="0"/>
              <a:t>Perhaps the interface could be simplified and made stateless.  </a:t>
            </a:r>
          </a:p>
          <a:p>
            <a:r>
              <a:rPr lang="en-US" dirty="0" smtClean="0"/>
              <a:t>   Reduce use of </a:t>
            </a:r>
            <a:r>
              <a:rPr lang="en-US" dirty="0" err="1" smtClean="0"/>
              <a:t>globals</a:t>
            </a:r>
            <a:r>
              <a:rPr lang="en-US" dirty="0" smtClean="0"/>
              <a:t>.</a:t>
            </a:r>
          </a:p>
          <a:p>
            <a:r>
              <a:rPr lang="en-US" dirty="0" smtClean="0"/>
              <a:t>   Define “write once” variables that are read-only after initialization.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ractree.jpg"/>
          <p:cNvPicPr>
            <a:picLocks noChangeAspect="1"/>
          </p:cNvPicPr>
          <p:nvPr/>
        </p:nvPicPr>
        <p:blipFill>
          <a:blip r:embed="rId2"/>
          <a:stretch>
            <a:fillRect/>
          </a:stretch>
        </p:blipFill>
        <p:spPr>
          <a:xfrm>
            <a:off x="2190750" y="459147"/>
            <a:ext cx="4762500" cy="4762500"/>
          </a:xfrm>
          <a:prstGeom prst="rect">
            <a:avLst/>
          </a:prstGeom>
        </p:spPr>
      </p:pic>
      <p:sp>
        <p:nvSpPr>
          <p:cNvPr id="6" name="TextBox 5"/>
          <p:cNvSpPr txBox="1"/>
          <p:nvPr/>
        </p:nvSpPr>
        <p:spPr>
          <a:xfrm>
            <a:off x="2190750" y="5456855"/>
            <a:ext cx="5012873" cy="646331"/>
          </a:xfrm>
          <a:prstGeom prst="rect">
            <a:avLst/>
          </a:prstGeom>
          <a:noFill/>
        </p:spPr>
        <p:txBody>
          <a:bodyPr wrap="none" rtlCol="0">
            <a:spAutoFit/>
          </a:bodyPr>
          <a:lstStyle/>
          <a:p>
            <a:r>
              <a:rPr lang="en-US" dirty="0" smtClean="0"/>
              <a:t>Avoid creating numerous or rarely used branches.</a:t>
            </a:r>
          </a:p>
          <a:p>
            <a:r>
              <a:rPr lang="en-US" dirty="0" smtClean="0"/>
              <a:t>Code that is rarely executed is rarely reliable.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905002" y="4540781"/>
            <a:ext cx="8048748" cy="1477328"/>
          </a:xfrm>
          <a:prstGeom prst="rect">
            <a:avLst/>
          </a:prstGeom>
          <a:noFill/>
        </p:spPr>
        <p:txBody>
          <a:bodyPr wrap="none" rtlCol="0">
            <a:spAutoFit/>
          </a:bodyPr>
          <a:lstStyle/>
          <a:p>
            <a:pPr marL="0" lvl="1"/>
            <a:r>
              <a:rPr lang="en-US" dirty="0" smtClean="0"/>
              <a:t>Code duplication &amp; divergence Is best avoided.  Post-duplication the code</a:t>
            </a:r>
          </a:p>
          <a:p>
            <a:pPr marL="0" lvl="1"/>
            <a:r>
              <a:rPr lang="en-US" dirty="0" smtClean="0"/>
              <a:t>usually has some places where the two copies will need to be kept in sync.  Try to</a:t>
            </a:r>
          </a:p>
          <a:p>
            <a:pPr marL="0" lvl="1"/>
            <a:r>
              <a:rPr lang="en-US" dirty="0" smtClean="0"/>
              <a:t>make code a parameterized subroutine.  Consider creating a polymorphic object</a:t>
            </a:r>
            <a:br>
              <a:rPr lang="en-US" dirty="0" smtClean="0"/>
            </a:br>
            <a:r>
              <a:rPr lang="en-US" dirty="0" smtClean="0"/>
              <a:t>with a few small but variable methods, where these methods encapsulate the </a:t>
            </a:r>
          </a:p>
          <a:p>
            <a:pPr marL="0" lvl="1"/>
            <a:r>
              <a:rPr lang="en-US" dirty="0" smtClean="0"/>
              <a:t>divergence.</a:t>
            </a:r>
          </a:p>
        </p:txBody>
      </p:sp>
      <p:pic>
        <p:nvPicPr>
          <p:cNvPr id="4" name="Picture 3" descr="Fun House Mirrors L.jpg"/>
          <p:cNvPicPr>
            <a:picLocks noChangeAspect="1"/>
          </p:cNvPicPr>
          <p:nvPr/>
        </p:nvPicPr>
        <p:blipFill>
          <a:blip r:embed="rId2"/>
          <a:stretch>
            <a:fillRect/>
          </a:stretch>
        </p:blipFill>
        <p:spPr>
          <a:xfrm>
            <a:off x="870365" y="796219"/>
            <a:ext cx="7632800" cy="339659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905002" y="4799941"/>
            <a:ext cx="7612218" cy="923330"/>
          </a:xfrm>
          <a:prstGeom prst="rect">
            <a:avLst/>
          </a:prstGeom>
          <a:noFill/>
        </p:spPr>
        <p:txBody>
          <a:bodyPr wrap="none" rtlCol="0">
            <a:spAutoFit/>
          </a:bodyPr>
          <a:lstStyle/>
          <a:p>
            <a:pPr marL="0" lvl="1"/>
            <a:r>
              <a:rPr lang="en-US" dirty="0" smtClean="0"/>
              <a:t>Soft error modes – where code continues in spite of an error condition often</a:t>
            </a:r>
          </a:p>
          <a:p>
            <a:pPr marL="0" lvl="1"/>
            <a:r>
              <a:rPr lang="en-US" dirty="0" smtClean="0"/>
              <a:t>j</a:t>
            </a:r>
            <a:r>
              <a:rPr lang="en-US" dirty="0" smtClean="0"/>
              <a:t>ust result in a lot of code so the application can fail </a:t>
            </a:r>
            <a:r>
              <a:rPr lang="en-US" dirty="0" err="1" smtClean="0"/>
              <a:t>crypically</a:t>
            </a:r>
            <a:r>
              <a:rPr lang="en-US" dirty="0" smtClean="0"/>
              <a:t> a little later.</a:t>
            </a:r>
          </a:p>
          <a:p>
            <a:pPr marL="0" lvl="1"/>
            <a:r>
              <a:rPr lang="en-US" dirty="0" smtClean="0"/>
              <a:t>Generally it’s best to fail quickly and cleanly with an </a:t>
            </a:r>
            <a:r>
              <a:rPr lang="en-US" dirty="0" err="1" smtClean="0"/>
              <a:t>errAbort</a:t>
            </a:r>
            <a:r>
              <a:rPr lang="en-US" dirty="0" smtClean="0"/>
              <a:t>.  </a:t>
            </a:r>
            <a:endParaRPr lang="en-US" dirty="0" smtClean="0"/>
          </a:p>
        </p:txBody>
      </p:sp>
      <p:pic>
        <p:nvPicPr>
          <p:cNvPr id="5" name="Picture 4" descr="bentKey.jpg"/>
          <p:cNvPicPr>
            <a:picLocks noChangeAspect="1"/>
          </p:cNvPicPr>
          <p:nvPr/>
        </p:nvPicPr>
        <p:blipFill>
          <a:blip r:embed="rId2"/>
          <a:stretch>
            <a:fillRect/>
          </a:stretch>
        </p:blipFill>
        <p:spPr>
          <a:xfrm>
            <a:off x="1371515" y="537890"/>
            <a:ext cx="6559223" cy="414542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testability continued….</a:t>
            </a:r>
            <a:endParaRPr lang="en-US" dirty="0"/>
          </a:p>
        </p:txBody>
      </p:sp>
      <p:sp>
        <p:nvSpPr>
          <p:cNvPr id="3" name="Content Placeholder 2"/>
          <p:cNvSpPr>
            <a:spLocks noGrp="1"/>
          </p:cNvSpPr>
          <p:nvPr>
            <p:ph idx="1"/>
          </p:nvPr>
        </p:nvSpPr>
        <p:spPr>
          <a:xfrm>
            <a:off x="779462" y="2261474"/>
            <a:ext cx="7581901" cy="3574549"/>
          </a:xfrm>
        </p:spPr>
        <p:txBody>
          <a:bodyPr/>
          <a:lstStyle/>
          <a:p>
            <a:r>
              <a:rPr lang="en-US" dirty="0" smtClean="0"/>
              <a:t>Use the compiler to validate things for you</a:t>
            </a:r>
          </a:p>
          <a:p>
            <a:pPr lvl="1"/>
            <a:r>
              <a:rPr lang="en-US" dirty="0" smtClean="0"/>
              <a:t>Prefer constants over literal strings.</a:t>
            </a:r>
          </a:p>
          <a:p>
            <a:pPr lvl="1"/>
            <a:r>
              <a:rPr lang="en-US" dirty="0" smtClean="0"/>
              <a:t>When refactoring, changing name of a field ensures you at least visit very place the field is used.</a:t>
            </a:r>
          </a:p>
          <a:p>
            <a:pPr lvl="1"/>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ig-Mess-of-Wires.jpg"/>
          <p:cNvPicPr>
            <a:picLocks noChangeAspect="1"/>
          </p:cNvPicPr>
          <p:nvPr/>
        </p:nvPicPr>
        <p:blipFill>
          <a:blip r:embed="rId2"/>
          <a:stretch>
            <a:fillRect/>
          </a:stretch>
        </p:blipFill>
        <p:spPr>
          <a:xfrm>
            <a:off x="508000" y="342126"/>
            <a:ext cx="8128000" cy="6096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45713"/>
          </a:xfrm>
        </p:spPr>
        <p:txBody>
          <a:bodyPr/>
          <a:lstStyle/>
          <a:p>
            <a:r>
              <a:rPr lang="en-US" dirty="0" smtClean="0"/>
              <a:t>Code generators</a:t>
            </a:r>
            <a:endParaRPr lang="en-US" dirty="0"/>
          </a:p>
        </p:txBody>
      </p:sp>
      <p:sp>
        <p:nvSpPr>
          <p:cNvPr id="3" name="Content Placeholder 2"/>
          <p:cNvSpPr>
            <a:spLocks noGrp="1"/>
          </p:cNvSpPr>
          <p:nvPr>
            <p:ph idx="1"/>
          </p:nvPr>
        </p:nvSpPr>
        <p:spPr>
          <a:xfrm>
            <a:off x="779462" y="4925680"/>
            <a:ext cx="7987007" cy="1456018"/>
          </a:xfrm>
        </p:spPr>
        <p:txBody>
          <a:bodyPr>
            <a:normAutofit lnSpcReduction="10000"/>
          </a:bodyPr>
          <a:lstStyle/>
          <a:p>
            <a:r>
              <a:rPr lang="en-US" dirty="0" smtClean="0"/>
              <a:t>In those occasions where coding gets repetitious.</a:t>
            </a:r>
          </a:p>
          <a:p>
            <a:r>
              <a:rPr lang="en-US" dirty="0" smtClean="0"/>
              <a:t>Used for i/o with files and tables and xml at UCSC.</a:t>
            </a:r>
          </a:p>
          <a:p>
            <a:pPr lvl="1"/>
            <a:r>
              <a:rPr lang="en-US" dirty="0" err="1" smtClean="0"/>
              <a:t>autoSql</a:t>
            </a:r>
            <a:r>
              <a:rPr lang="en-US" dirty="0" smtClean="0"/>
              <a:t>, </a:t>
            </a:r>
            <a:r>
              <a:rPr lang="en-US" dirty="0" err="1" smtClean="0"/>
              <a:t>autoXml</a:t>
            </a:r>
            <a:r>
              <a:rPr lang="en-US" dirty="0" smtClean="0"/>
              <a:t>, </a:t>
            </a:r>
            <a:endParaRPr lang="en-US" dirty="0"/>
          </a:p>
        </p:txBody>
      </p:sp>
      <p:pic>
        <p:nvPicPr>
          <p:cNvPr id="4" name="Picture 3" descr="codeGenerator.jpg"/>
          <p:cNvPicPr>
            <a:picLocks noChangeAspect="1"/>
          </p:cNvPicPr>
          <p:nvPr/>
        </p:nvPicPr>
        <p:blipFill>
          <a:blip r:embed="rId2"/>
          <a:stretch>
            <a:fillRect/>
          </a:stretch>
        </p:blipFill>
        <p:spPr>
          <a:xfrm>
            <a:off x="2463800" y="1053290"/>
            <a:ext cx="4216400" cy="3810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8064449" cy="883754"/>
          </a:xfrm>
        </p:spPr>
        <p:txBody>
          <a:bodyPr/>
          <a:lstStyle/>
          <a:p>
            <a:r>
              <a:rPr lang="en-US" dirty="0" smtClean="0"/>
              <a:t>Functional Programming</a:t>
            </a:r>
            <a:endParaRPr lang="en-US" dirty="0"/>
          </a:p>
        </p:txBody>
      </p:sp>
      <p:sp>
        <p:nvSpPr>
          <p:cNvPr id="3" name="Content Placeholder 2"/>
          <p:cNvSpPr>
            <a:spLocks noGrp="1"/>
          </p:cNvSpPr>
          <p:nvPr>
            <p:ph idx="1"/>
          </p:nvPr>
        </p:nvSpPr>
        <p:spPr>
          <a:xfrm>
            <a:off x="996294" y="1239171"/>
            <a:ext cx="7581901" cy="4844693"/>
          </a:xfrm>
        </p:spPr>
        <p:txBody>
          <a:bodyPr>
            <a:normAutofit fontScale="92500" lnSpcReduction="10000"/>
          </a:bodyPr>
          <a:lstStyle/>
          <a:p>
            <a:r>
              <a:rPr lang="en-US" dirty="0" smtClean="0"/>
              <a:t>A function that does not change the state of the program except as reflected in </a:t>
            </a:r>
            <a:r>
              <a:rPr lang="en-US" dirty="0" smtClean="0"/>
              <a:t>its </a:t>
            </a:r>
            <a:r>
              <a:rPr lang="en-US" dirty="0" smtClean="0"/>
              <a:t>output is:</a:t>
            </a:r>
          </a:p>
          <a:p>
            <a:pPr lvl="1"/>
            <a:r>
              <a:rPr lang="en-US" dirty="0" smtClean="0"/>
              <a:t>Can be used recursively</a:t>
            </a:r>
          </a:p>
          <a:p>
            <a:pPr lvl="1"/>
            <a:r>
              <a:rPr lang="en-US" dirty="0" smtClean="0"/>
              <a:t>Is thread safe, parallelizable</a:t>
            </a:r>
          </a:p>
          <a:p>
            <a:pPr lvl="1"/>
            <a:r>
              <a:rPr lang="en-US" dirty="0" smtClean="0"/>
              <a:t>Yields the same result when called repeatedly</a:t>
            </a:r>
          </a:p>
          <a:p>
            <a:pPr lvl="1"/>
            <a:r>
              <a:rPr lang="en-US" dirty="0" smtClean="0"/>
              <a:t>Generally easier to understand and debug</a:t>
            </a:r>
          </a:p>
          <a:p>
            <a:r>
              <a:rPr lang="en-US" dirty="0" smtClean="0"/>
              <a:t>The functional style can lead to problems</a:t>
            </a:r>
          </a:p>
          <a:p>
            <a:pPr lvl="1"/>
            <a:r>
              <a:rPr lang="en-US" dirty="0" smtClean="0"/>
              <a:t>Functions with huge numbers of parameters – can avoid with objects.</a:t>
            </a:r>
          </a:p>
          <a:p>
            <a:pPr lvl="1"/>
            <a:r>
              <a:rPr lang="en-US" dirty="0" smtClean="0"/>
              <a:t>Where to stash initialization and cleanup – can treat as object construction/destruction.</a:t>
            </a:r>
          </a:p>
          <a:p>
            <a:r>
              <a:rPr lang="en-US" dirty="0" smtClean="0"/>
              <a:t>Prefer to mix a little </a:t>
            </a:r>
            <a:r>
              <a:rPr lang="en-US" dirty="0" err="1" smtClean="0"/>
              <a:t>oo</a:t>
            </a:r>
            <a:r>
              <a:rPr lang="en-US" dirty="0" smtClean="0"/>
              <a:t> </a:t>
            </a:r>
            <a:r>
              <a:rPr lang="en-US" dirty="0" err="1" smtClean="0"/>
              <a:t>w</a:t>
            </a:r>
            <a:r>
              <a:rPr lang="en-US" dirty="0" smtClean="0"/>
              <a:t>/functional.  In C, both OO and functional programming have to be done stylistically.</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5258" y="107577"/>
            <a:ext cx="8818742" cy="930223"/>
          </a:xfrm>
        </p:spPr>
        <p:txBody>
          <a:bodyPr/>
          <a:lstStyle/>
          <a:p>
            <a:r>
              <a:rPr lang="en-US" dirty="0" smtClean="0"/>
              <a:t>Breaking things into passes</a:t>
            </a:r>
            <a:endParaRPr lang="en-US" dirty="0"/>
          </a:p>
        </p:txBody>
      </p:sp>
      <p:sp>
        <p:nvSpPr>
          <p:cNvPr id="3" name="Content Placeholder 2"/>
          <p:cNvSpPr>
            <a:spLocks noGrp="1"/>
          </p:cNvSpPr>
          <p:nvPr>
            <p:ph idx="1"/>
          </p:nvPr>
        </p:nvSpPr>
        <p:spPr>
          <a:xfrm>
            <a:off x="779462" y="1440529"/>
            <a:ext cx="7581901" cy="4395495"/>
          </a:xfrm>
        </p:spPr>
        <p:txBody>
          <a:bodyPr>
            <a:normAutofit fontScale="92500"/>
          </a:bodyPr>
          <a:lstStyle/>
          <a:p>
            <a:r>
              <a:rPr lang="en-US" dirty="0" smtClean="0"/>
              <a:t>Many processes can be broken into separate passes that can either be done </a:t>
            </a:r>
            <a:r>
              <a:rPr lang="en-US" dirty="0" smtClean="0"/>
              <a:t>simultaneously </a:t>
            </a:r>
            <a:r>
              <a:rPr lang="en-US" dirty="0" smtClean="0"/>
              <a:t>or one after the other.</a:t>
            </a:r>
          </a:p>
          <a:p>
            <a:pPr lvl="1"/>
            <a:r>
              <a:rPr lang="en-US" dirty="0" smtClean="0"/>
              <a:t>In software if this can be done in such a way that the passes need not be done in the same program it is usually good:</a:t>
            </a:r>
          </a:p>
          <a:p>
            <a:pPr lvl="2"/>
            <a:r>
              <a:rPr lang="en-US" dirty="0" smtClean="0"/>
              <a:t>Allows passes to be developed and tested separately, helping reduce a problem into simpler components.</a:t>
            </a:r>
          </a:p>
          <a:p>
            <a:pPr lvl="2"/>
            <a:r>
              <a:rPr lang="en-US" dirty="0" smtClean="0"/>
              <a:t>Examining intermediate passes often very helpful for debugging. </a:t>
            </a:r>
          </a:p>
          <a:p>
            <a:r>
              <a:rPr lang="en-US" dirty="0" smtClean="0"/>
              <a:t>Breaking things up not always feasible.  If passes or layers have to know too much about each other, the break up can be worse than useless, generating dependencies and sync points, inviting code duplication.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837286"/>
          </a:xfrm>
        </p:spPr>
        <p:txBody>
          <a:bodyPr/>
          <a:lstStyle/>
          <a:p>
            <a:r>
              <a:rPr lang="en-US" dirty="0" smtClean="0"/>
              <a:t>Using library code</a:t>
            </a:r>
            <a:endParaRPr lang="en-US" dirty="0"/>
          </a:p>
        </p:txBody>
      </p:sp>
      <p:sp>
        <p:nvSpPr>
          <p:cNvPr id="3" name="Content Placeholder 2"/>
          <p:cNvSpPr>
            <a:spLocks noGrp="1"/>
          </p:cNvSpPr>
          <p:nvPr>
            <p:ph idx="1"/>
          </p:nvPr>
        </p:nvSpPr>
        <p:spPr>
          <a:xfrm>
            <a:off x="779462" y="1208184"/>
            <a:ext cx="7581901" cy="4987636"/>
          </a:xfrm>
        </p:spPr>
        <p:txBody>
          <a:bodyPr>
            <a:normAutofit fontScale="77500" lnSpcReduction="20000"/>
          </a:bodyPr>
          <a:lstStyle/>
          <a:p>
            <a:r>
              <a:rPr lang="en-US" dirty="0" smtClean="0"/>
              <a:t>In general the more library code gets exercised the better code that will be.</a:t>
            </a:r>
          </a:p>
          <a:p>
            <a:r>
              <a:rPr lang="en-US" dirty="0" smtClean="0"/>
              <a:t>Try adopting a 1,2 library approach:</a:t>
            </a:r>
          </a:p>
          <a:p>
            <a:pPr lvl="1"/>
            <a:r>
              <a:rPr lang="en-US" dirty="0" smtClean="0"/>
              <a:t>1</a:t>
            </a:r>
            <a:r>
              <a:rPr lang="en-US" baseline="30000" dirty="0" smtClean="0"/>
              <a:t>st</a:t>
            </a:r>
            <a:r>
              <a:rPr lang="en-US" dirty="0" smtClean="0"/>
              <a:t> time code is used just write it</a:t>
            </a:r>
          </a:p>
          <a:p>
            <a:pPr lvl="1"/>
            <a:r>
              <a:rPr lang="en-US" dirty="0" smtClean="0"/>
              <a:t>2</a:t>
            </a:r>
            <a:r>
              <a:rPr lang="en-US" baseline="30000" dirty="0" smtClean="0"/>
              <a:t>nd</a:t>
            </a:r>
            <a:r>
              <a:rPr lang="en-US" dirty="0" smtClean="0"/>
              <a:t> time it’s used write it better, then take the better version and put it in a library, replacing both usages with the library call.</a:t>
            </a:r>
          </a:p>
          <a:p>
            <a:r>
              <a:rPr lang="en-US" dirty="0" smtClean="0"/>
              <a:t>It’s rare that if you wrote the library with the first instance that you would get the interface right.</a:t>
            </a:r>
          </a:p>
          <a:p>
            <a:r>
              <a:rPr lang="en-US" dirty="0" smtClean="0"/>
              <a:t>It’s rare that life becomes easier rather than more difficult if you defer </a:t>
            </a:r>
            <a:r>
              <a:rPr lang="en-US" dirty="0" err="1" smtClean="0"/>
              <a:t>librarification</a:t>
            </a:r>
            <a:r>
              <a:rPr lang="en-US" dirty="0" smtClean="0"/>
              <a:t> past the second use.</a:t>
            </a:r>
          </a:p>
          <a:p>
            <a:r>
              <a:rPr lang="en-US" dirty="0" smtClean="0"/>
              <a:t>Part of </a:t>
            </a:r>
            <a:r>
              <a:rPr lang="en-US" dirty="0" err="1" smtClean="0"/>
              <a:t>librarification</a:t>
            </a:r>
            <a:r>
              <a:rPr lang="en-US" dirty="0" smtClean="0"/>
              <a:t> should be removal of dependencies/</a:t>
            </a:r>
            <a:r>
              <a:rPr lang="en-US" dirty="0" err="1" smtClean="0"/>
              <a:t>globals</a:t>
            </a:r>
            <a:r>
              <a:rPr lang="en-US" dirty="0" smtClean="0"/>
              <a:t>, and expansion of method names to include object </a:t>
            </a:r>
            <a:r>
              <a:rPr lang="en-US" dirty="0" smtClean="0"/>
              <a:t>prefix</a:t>
            </a:r>
            <a:r>
              <a:rPr lang="en-US" dirty="0" smtClean="0"/>
              <a:t>.</a:t>
            </a:r>
          </a:p>
          <a:p>
            <a:r>
              <a:rPr lang="en-US" dirty="0" smtClean="0"/>
              <a:t>Spend some time learning our libraries,  you may not need to write that routine at all!</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a:xfrm>
            <a:off x="779462" y="1712198"/>
            <a:ext cx="7909564" cy="4654004"/>
          </a:xfrm>
        </p:spPr>
        <p:txBody>
          <a:bodyPr>
            <a:normAutofit lnSpcReduction="10000"/>
          </a:bodyPr>
          <a:lstStyle/>
          <a:p>
            <a:r>
              <a:rPr lang="en-US" dirty="0" smtClean="0"/>
              <a:t>You can’t “test in” quality, but testing sure tends to let you know if quality is there in a hurry.</a:t>
            </a:r>
          </a:p>
          <a:p>
            <a:r>
              <a:rPr lang="en-US" dirty="0" smtClean="0"/>
              <a:t>Preventing idiotic nuisances actually prevents most nuisances.</a:t>
            </a:r>
          </a:p>
          <a:p>
            <a:r>
              <a:rPr lang="en-US" dirty="0" smtClean="0"/>
              <a:t> Test </a:t>
            </a:r>
          </a:p>
          <a:p>
            <a:pPr lvl="1"/>
            <a:r>
              <a:rPr lang="en-US" dirty="0" smtClean="0"/>
              <a:t>the important stuff</a:t>
            </a:r>
          </a:p>
          <a:p>
            <a:pPr lvl="1"/>
            <a:r>
              <a:rPr lang="en-US" dirty="0" smtClean="0"/>
              <a:t>the new stuff</a:t>
            </a:r>
          </a:p>
          <a:p>
            <a:pPr lvl="1"/>
            <a:r>
              <a:rPr lang="en-US" dirty="0" smtClean="0"/>
              <a:t>the fragile stuff</a:t>
            </a:r>
          </a:p>
          <a:p>
            <a:pPr lvl="1"/>
            <a:r>
              <a:rPr lang="en-US" dirty="0" smtClean="0"/>
              <a:t>some random stuff</a:t>
            </a:r>
          </a:p>
          <a:p>
            <a:r>
              <a:rPr lang="en-US" dirty="0" smtClean="0"/>
              <a:t>Testability should be part of the design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0"/>
            <a:ext cx="7581901" cy="1061835"/>
          </a:xfrm>
        </p:spPr>
        <p:txBody>
          <a:bodyPr/>
          <a:lstStyle/>
          <a:p>
            <a:r>
              <a:rPr lang="en-US" dirty="0" smtClean="0"/>
              <a:t>Software Engineering</a:t>
            </a:r>
            <a:endParaRPr lang="en-US" dirty="0"/>
          </a:p>
        </p:txBody>
      </p:sp>
      <p:sp>
        <p:nvSpPr>
          <p:cNvPr id="3" name="Content Placeholder 2"/>
          <p:cNvSpPr>
            <a:spLocks noGrp="1"/>
          </p:cNvSpPr>
          <p:nvPr>
            <p:ph idx="1"/>
          </p:nvPr>
        </p:nvSpPr>
        <p:spPr>
          <a:xfrm>
            <a:off x="779462" y="1152541"/>
            <a:ext cx="7581901" cy="4794446"/>
          </a:xfrm>
        </p:spPr>
        <p:txBody>
          <a:bodyPr>
            <a:normAutofit lnSpcReduction="10000"/>
          </a:bodyPr>
          <a:lstStyle/>
          <a:p>
            <a:r>
              <a:rPr lang="en-US" dirty="0" smtClean="0"/>
              <a:t>Don’t try to do everything</a:t>
            </a:r>
          </a:p>
          <a:p>
            <a:pPr lvl="1"/>
            <a:r>
              <a:rPr lang="en-US" dirty="0" smtClean="0"/>
              <a:t>But execute what you choose to do well.</a:t>
            </a:r>
          </a:p>
          <a:p>
            <a:r>
              <a:rPr lang="en-US" dirty="0" smtClean="0"/>
              <a:t>Test as you go</a:t>
            </a:r>
          </a:p>
          <a:p>
            <a:pPr lvl="1"/>
            <a:r>
              <a:rPr lang="en-US" dirty="0" smtClean="0"/>
              <a:t>Easier to build if the foundation is reliable</a:t>
            </a:r>
          </a:p>
          <a:p>
            <a:r>
              <a:rPr lang="en-US" dirty="0" smtClean="0"/>
              <a:t>Keep it consistent</a:t>
            </a:r>
          </a:p>
          <a:p>
            <a:pPr lvl="1"/>
            <a:r>
              <a:rPr lang="en-US" dirty="0" smtClean="0"/>
              <a:t>100 ways to do things == 100 ways to remember things</a:t>
            </a:r>
          </a:p>
          <a:p>
            <a:r>
              <a:rPr lang="en-US" dirty="0" smtClean="0"/>
              <a:t>Locality and modularity</a:t>
            </a:r>
          </a:p>
          <a:p>
            <a:pPr lvl="1"/>
            <a:r>
              <a:rPr lang="en-US" dirty="0" smtClean="0"/>
              <a:t>Only needing to understand what you’re working on</a:t>
            </a:r>
          </a:p>
          <a:p>
            <a:r>
              <a:rPr lang="en-US" dirty="0" smtClean="0"/>
              <a:t>Readability</a:t>
            </a:r>
          </a:p>
          <a:p>
            <a:pPr lvl="1"/>
            <a:r>
              <a:rPr lang="en-US" dirty="0" smtClean="0"/>
              <a:t>Whitespace, paragraphing, naming, commenting.</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0"/>
            <a:ext cx="7581901" cy="1061835"/>
          </a:xfrm>
        </p:spPr>
        <p:txBody>
          <a:bodyPr/>
          <a:lstStyle/>
          <a:p>
            <a:r>
              <a:rPr lang="en-US" dirty="0" smtClean="0"/>
              <a:t>Software Engineering</a:t>
            </a:r>
            <a:endParaRPr lang="en-US" dirty="0"/>
          </a:p>
        </p:txBody>
      </p:sp>
      <p:sp>
        <p:nvSpPr>
          <p:cNvPr id="3" name="Content Placeholder 2"/>
          <p:cNvSpPr>
            <a:spLocks noGrp="1"/>
          </p:cNvSpPr>
          <p:nvPr>
            <p:ph idx="1"/>
          </p:nvPr>
        </p:nvSpPr>
        <p:spPr>
          <a:xfrm>
            <a:off x="766503" y="1139583"/>
            <a:ext cx="7581901" cy="4794446"/>
          </a:xfrm>
        </p:spPr>
        <p:txBody>
          <a:bodyPr>
            <a:normAutofit lnSpcReduction="10000"/>
          </a:bodyPr>
          <a:lstStyle/>
          <a:p>
            <a:r>
              <a:rPr lang="en-US" dirty="0" smtClean="0">
                <a:solidFill>
                  <a:schemeClr val="tx1">
                    <a:lumMod val="65000"/>
                  </a:schemeClr>
                </a:solidFill>
              </a:rPr>
              <a:t>Don’t try to do everything</a:t>
            </a:r>
          </a:p>
          <a:p>
            <a:pPr lvl="1"/>
            <a:r>
              <a:rPr lang="en-US" dirty="0" smtClean="0">
                <a:solidFill>
                  <a:schemeClr val="tx1">
                    <a:lumMod val="65000"/>
                  </a:schemeClr>
                </a:solidFill>
              </a:rPr>
              <a:t>But</a:t>
            </a:r>
            <a:r>
              <a:rPr lang="en-US" dirty="0" smtClean="0">
                <a:solidFill>
                  <a:schemeClr val="tx1">
                    <a:lumMod val="65000"/>
                  </a:schemeClr>
                </a:solidFill>
              </a:rPr>
              <a:t> design and execute </a:t>
            </a:r>
            <a:r>
              <a:rPr lang="en-US" dirty="0" smtClean="0">
                <a:solidFill>
                  <a:schemeClr val="tx1">
                    <a:lumMod val="65000"/>
                  </a:schemeClr>
                </a:solidFill>
              </a:rPr>
              <a:t>what you choose to do well.</a:t>
            </a:r>
          </a:p>
          <a:p>
            <a:r>
              <a:rPr lang="en-US" dirty="0" smtClean="0"/>
              <a:t>Test as you go</a:t>
            </a:r>
          </a:p>
          <a:p>
            <a:pPr lvl="1"/>
            <a:r>
              <a:rPr lang="en-US" dirty="0" smtClean="0"/>
              <a:t>Easier to build if the foundation is reliable</a:t>
            </a:r>
          </a:p>
          <a:p>
            <a:r>
              <a:rPr lang="en-US" dirty="0" smtClean="0">
                <a:solidFill>
                  <a:schemeClr val="tx1">
                    <a:lumMod val="65000"/>
                  </a:schemeClr>
                </a:solidFill>
              </a:rPr>
              <a:t>Keep it consistent</a:t>
            </a:r>
          </a:p>
          <a:p>
            <a:pPr lvl="1"/>
            <a:r>
              <a:rPr lang="en-US" dirty="0" smtClean="0">
                <a:solidFill>
                  <a:schemeClr val="tx1">
                    <a:lumMod val="65000"/>
                  </a:schemeClr>
                </a:solidFill>
              </a:rPr>
              <a:t>100 ways to do things == 100 ways to remember things</a:t>
            </a:r>
          </a:p>
          <a:p>
            <a:r>
              <a:rPr lang="en-US" dirty="0" smtClean="0">
                <a:solidFill>
                  <a:schemeClr val="tx1">
                    <a:lumMod val="65000"/>
                  </a:schemeClr>
                </a:solidFill>
              </a:rPr>
              <a:t>Locality and modularity</a:t>
            </a:r>
          </a:p>
          <a:p>
            <a:pPr lvl="1"/>
            <a:r>
              <a:rPr lang="en-US" dirty="0" smtClean="0">
                <a:solidFill>
                  <a:schemeClr val="tx1">
                    <a:lumMod val="65000"/>
                  </a:schemeClr>
                </a:solidFill>
              </a:rPr>
              <a:t>Only needing to understand what you’re working on</a:t>
            </a:r>
          </a:p>
          <a:p>
            <a:r>
              <a:rPr lang="en-US" dirty="0" smtClean="0">
                <a:solidFill>
                  <a:schemeClr val="tx1">
                    <a:lumMod val="65000"/>
                  </a:schemeClr>
                </a:solidFill>
              </a:rPr>
              <a:t>Readability</a:t>
            </a:r>
          </a:p>
          <a:p>
            <a:pPr lvl="1"/>
            <a:r>
              <a:rPr lang="en-US" dirty="0" smtClean="0">
                <a:solidFill>
                  <a:schemeClr val="tx1">
                    <a:lumMod val="65000"/>
                  </a:schemeClr>
                </a:solidFill>
              </a:rPr>
              <a:t>Whitespace, paragraphing, naming, commenting.</a:t>
            </a:r>
          </a:p>
          <a:p>
            <a:endParaRPr lang="en-US" dirty="0" smtClean="0"/>
          </a:p>
          <a:p>
            <a:endParaRPr lang="en-US" dirty="0"/>
          </a:p>
        </p:txBody>
      </p:sp>
      <p:sp>
        <p:nvSpPr>
          <p:cNvPr id="4" name="Rounded Rectangle 3"/>
          <p:cNvSpPr/>
          <p:nvPr/>
        </p:nvSpPr>
        <p:spPr>
          <a:xfrm>
            <a:off x="779462" y="2060316"/>
            <a:ext cx="7581901" cy="1036636"/>
          </a:xfrm>
          <a:prstGeom prst="roundRect">
            <a:avLst/>
          </a:prstGeom>
          <a:no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097513"/>
          </a:xfrm>
        </p:spPr>
        <p:txBody>
          <a:bodyPr/>
          <a:lstStyle/>
          <a:p>
            <a:r>
              <a:rPr lang="en-US" dirty="0" smtClean="0"/>
              <a:t>Test as You Go</a:t>
            </a:r>
            <a:endParaRPr lang="en-US" dirty="0"/>
          </a:p>
        </p:txBody>
      </p:sp>
      <p:sp>
        <p:nvSpPr>
          <p:cNvPr id="3" name="Content Placeholder 2"/>
          <p:cNvSpPr>
            <a:spLocks noGrp="1"/>
          </p:cNvSpPr>
          <p:nvPr>
            <p:ph idx="1"/>
          </p:nvPr>
        </p:nvSpPr>
        <p:spPr>
          <a:xfrm>
            <a:off x="779462" y="1360586"/>
            <a:ext cx="7581901" cy="4911066"/>
          </a:xfrm>
        </p:spPr>
        <p:txBody>
          <a:bodyPr>
            <a:normAutofit fontScale="92500" lnSpcReduction="20000"/>
          </a:bodyPr>
          <a:lstStyle/>
          <a:p>
            <a:r>
              <a:rPr lang="en-US" dirty="0" smtClean="0"/>
              <a:t>It’s much easier to debug software if you have confidence that the bug is in the small piece of code you just wrote rather than somewhere in the large amount of code previously written.</a:t>
            </a:r>
          </a:p>
          <a:p>
            <a:r>
              <a:rPr lang="en-US" dirty="0" smtClean="0"/>
              <a:t>In the bad old days we used to sometimes get compiler bugs, where the compiler would generate incorrect code.  </a:t>
            </a:r>
          </a:p>
          <a:p>
            <a:pPr lvl="1"/>
            <a:r>
              <a:rPr lang="en-US" dirty="0" smtClean="0"/>
              <a:t>Productivity would go down for weeks after a compiler bug as you would tend to suspect and make test cases for the compiler every time there was a problem.</a:t>
            </a:r>
          </a:p>
          <a:p>
            <a:r>
              <a:rPr lang="en-US" dirty="0" smtClean="0"/>
              <a:t>There’s also a “broken window” effect where if there are more than a few rare bugs, people will stop caring about the code and it will rapidly get infested with more bugs.</a:t>
            </a:r>
          </a:p>
          <a:p>
            <a:r>
              <a:rPr lang="en-US" dirty="0" smtClean="0"/>
              <a:t>Bugs have unpredictable effects, and often manifest many places.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76692"/>
          </a:xfrm>
        </p:spPr>
        <p:txBody>
          <a:bodyPr/>
          <a:lstStyle/>
          <a:p>
            <a:r>
              <a:rPr lang="en-US" dirty="0" smtClean="0"/>
              <a:t>Testing Software</a:t>
            </a:r>
            <a:endParaRPr lang="en-US" dirty="0"/>
          </a:p>
        </p:txBody>
      </p:sp>
      <p:sp>
        <p:nvSpPr>
          <p:cNvPr id="3" name="Content Placeholder 2"/>
          <p:cNvSpPr>
            <a:spLocks noGrp="1"/>
          </p:cNvSpPr>
          <p:nvPr>
            <p:ph idx="1"/>
          </p:nvPr>
        </p:nvSpPr>
        <p:spPr>
          <a:xfrm>
            <a:off x="779462" y="1363081"/>
            <a:ext cx="7581901" cy="5173511"/>
          </a:xfrm>
        </p:spPr>
        <p:txBody>
          <a:bodyPr/>
          <a:lstStyle/>
          <a:p>
            <a:r>
              <a:rPr lang="en-US" dirty="0" smtClean="0"/>
              <a:t>To fully test a program usually requires substantially more work than writing the program.</a:t>
            </a:r>
          </a:p>
          <a:p>
            <a:r>
              <a:rPr lang="en-US" dirty="0" smtClean="0"/>
              <a:t>Testing must be selective:</a:t>
            </a:r>
          </a:p>
          <a:p>
            <a:pPr lvl="1"/>
            <a:r>
              <a:rPr lang="en-US" dirty="0" smtClean="0"/>
              <a:t>Make sure that the most important stuff works</a:t>
            </a:r>
          </a:p>
          <a:p>
            <a:pPr lvl="1"/>
            <a:r>
              <a:rPr lang="en-US" dirty="0" smtClean="0"/>
              <a:t>Test stuff that is especially error prone or fragile</a:t>
            </a:r>
          </a:p>
          <a:p>
            <a:pPr lvl="1"/>
            <a:r>
              <a:rPr lang="en-US" dirty="0" smtClean="0"/>
              <a:t>Randomly check parts of system </a:t>
            </a:r>
          </a:p>
          <a:p>
            <a:pPr lvl="1"/>
            <a:endParaRPr lang="en-US" dirty="0" smtClean="0"/>
          </a:p>
          <a:p>
            <a:r>
              <a:rPr lang="en-US" dirty="0" smtClean="0"/>
              <a:t>In general good if programmers spend about 1/3 of their time testing</a:t>
            </a:r>
          </a:p>
          <a:p>
            <a:r>
              <a:rPr lang="en-US" dirty="0" smtClean="0"/>
              <a:t>In general good if have a dedicated testing staff about ½ the size of programming staff.</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899244"/>
          </a:xfrm>
        </p:spPr>
        <p:txBody>
          <a:bodyPr/>
          <a:lstStyle/>
          <a:p>
            <a:r>
              <a:rPr lang="en-US" dirty="0" smtClean="0"/>
              <a:t>Testing important stuff</a:t>
            </a:r>
            <a:endParaRPr lang="en-US" dirty="0"/>
          </a:p>
        </p:txBody>
      </p:sp>
      <p:sp>
        <p:nvSpPr>
          <p:cNvPr id="3" name="Content Placeholder 2"/>
          <p:cNvSpPr>
            <a:spLocks noGrp="1"/>
          </p:cNvSpPr>
          <p:nvPr>
            <p:ph idx="1"/>
          </p:nvPr>
        </p:nvSpPr>
        <p:spPr>
          <a:xfrm>
            <a:off x="779462" y="1108088"/>
            <a:ext cx="7581901" cy="1323772"/>
          </a:xfrm>
        </p:spPr>
        <p:txBody>
          <a:bodyPr>
            <a:normAutofit/>
          </a:bodyPr>
          <a:lstStyle/>
          <a:p>
            <a:r>
              <a:rPr lang="en-US" dirty="0" smtClean="0"/>
              <a:t>Here you are using the tool to do its job.</a:t>
            </a:r>
          </a:p>
          <a:p>
            <a:r>
              <a:rPr lang="en-US" dirty="0" smtClean="0"/>
              <a:t>It helps to pretend you’re a bio grad student (not PI)</a:t>
            </a:r>
            <a:endParaRPr lang="en-US" dirty="0"/>
          </a:p>
        </p:txBody>
      </p:sp>
      <p:pic>
        <p:nvPicPr>
          <p:cNvPr id="4" name="Picture 4" descr="C:\My Documents\Jim\bioImages\science_hard.jpg"/>
          <p:cNvPicPr>
            <a:picLocks noChangeAspect="1" noChangeArrowheads="1"/>
          </p:cNvPicPr>
          <p:nvPr/>
        </p:nvPicPr>
        <p:blipFill>
          <a:blip r:embed="rId2"/>
          <a:srcRect/>
          <a:stretch>
            <a:fillRect/>
          </a:stretch>
        </p:blipFill>
        <p:spPr bwMode="auto">
          <a:xfrm>
            <a:off x="2030143" y="2447350"/>
            <a:ext cx="4722819" cy="42937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852775"/>
          </a:xfrm>
        </p:spPr>
        <p:txBody>
          <a:bodyPr/>
          <a:lstStyle/>
          <a:p>
            <a:r>
              <a:rPr lang="en-US" dirty="0" smtClean="0"/>
              <a:t>Testing Fragile Stuff</a:t>
            </a:r>
            <a:endParaRPr lang="en-US" dirty="0"/>
          </a:p>
        </p:txBody>
      </p:sp>
      <p:sp>
        <p:nvSpPr>
          <p:cNvPr id="3" name="Content Placeholder 2"/>
          <p:cNvSpPr>
            <a:spLocks noGrp="1"/>
          </p:cNvSpPr>
          <p:nvPr>
            <p:ph idx="1"/>
          </p:nvPr>
        </p:nvSpPr>
        <p:spPr>
          <a:xfrm>
            <a:off x="779462" y="1004182"/>
            <a:ext cx="7581901" cy="1486997"/>
          </a:xfrm>
        </p:spPr>
        <p:txBody>
          <a:bodyPr/>
          <a:lstStyle/>
          <a:p>
            <a:r>
              <a:rPr lang="en-US" dirty="0" smtClean="0"/>
              <a:t>Helps to know project history, what broke in the past, what is new and still perhaps half baked</a:t>
            </a:r>
          </a:p>
          <a:p>
            <a:r>
              <a:rPr lang="en-US" dirty="0" smtClean="0"/>
              <a:t>Helps to be a little evil in a sense.</a:t>
            </a:r>
            <a:endParaRPr lang="en-US" dirty="0"/>
          </a:p>
        </p:txBody>
      </p:sp>
      <p:pic>
        <p:nvPicPr>
          <p:cNvPr id="4" name="Picture 3" descr="techniquesevolve.gif"/>
          <p:cNvPicPr>
            <a:picLocks noChangeAspect="1"/>
          </p:cNvPicPr>
          <p:nvPr/>
        </p:nvPicPr>
        <p:blipFill>
          <a:blip r:embed="rId2"/>
          <a:stretch>
            <a:fillRect/>
          </a:stretch>
        </p:blipFill>
        <p:spPr>
          <a:xfrm>
            <a:off x="762000" y="2537649"/>
            <a:ext cx="7620000" cy="40132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579</TotalTime>
  <Words>2406</Words>
  <Application>Microsoft Macintosh PowerPoint</Application>
  <PresentationFormat>On-screen Show (4:3)</PresentationFormat>
  <Paragraphs>224</Paragraphs>
  <Slides>34</Slides>
  <Notes>0</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Orbit</vt:lpstr>
      <vt:lpstr>Software engineering and testing</vt:lpstr>
      <vt:lpstr>Why is software hard?</vt:lpstr>
      <vt:lpstr>Slide 3</vt:lpstr>
      <vt:lpstr>Software Engineering</vt:lpstr>
      <vt:lpstr>Software Engineering</vt:lpstr>
      <vt:lpstr>Test as You Go</vt:lpstr>
      <vt:lpstr>Testing Software</vt:lpstr>
      <vt:lpstr>Testing important stuff</vt:lpstr>
      <vt:lpstr>Testing Fragile Stuff</vt:lpstr>
      <vt:lpstr>Testing Randomly</vt:lpstr>
      <vt:lpstr>The alternative</vt:lpstr>
      <vt:lpstr>Range of Software Testing</vt:lpstr>
      <vt:lpstr>Software Scaffolding</vt:lpstr>
      <vt:lpstr>Internal Sanity Checks</vt:lpstr>
      <vt:lpstr>Unit Tests</vt:lpstr>
      <vt:lpstr>Code Review</vt:lpstr>
      <vt:lpstr>Pair Programming</vt:lpstr>
      <vt:lpstr>Seriously Code Review</vt:lpstr>
      <vt:lpstr>Separate QA Group</vt:lpstr>
      <vt:lpstr>Testing part of QA job</vt:lpstr>
      <vt:lpstr>Alpha/beta testing</vt:lpstr>
      <vt:lpstr>Testing and User Support</vt:lpstr>
      <vt:lpstr>Design for testability</vt:lpstr>
      <vt:lpstr>Slide 24</vt:lpstr>
      <vt:lpstr>Slide 25</vt:lpstr>
      <vt:lpstr>Slide 26</vt:lpstr>
      <vt:lpstr>Slide 27</vt:lpstr>
      <vt:lpstr>Slide 28</vt:lpstr>
      <vt:lpstr>Design for testability continued….</vt:lpstr>
      <vt:lpstr>Code generators</vt:lpstr>
      <vt:lpstr>Functional Programming</vt:lpstr>
      <vt:lpstr>Breaking things into passes</vt:lpstr>
      <vt:lpstr>Using library code</vt:lpstr>
      <vt:lpstr>In Conclusion</vt:lpstr>
    </vt:vector>
  </TitlesOfParts>
  <Company>UCSC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in the Large</dc:title>
  <dc:creator>Jim Kent</dc:creator>
  <cp:lastModifiedBy>Jim Kent</cp:lastModifiedBy>
  <cp:revision>22</cp:revision>
  <dcterms:created xsi:type="dcterms:W3CDTF">2012-01-18T18:24:41Z</dcterms:created>
  <dcterms:modified xsi:type="dcterms:W3CDTF">2012-01-18T20:08:41Z</dcterms:modified>
</cp:coreProperties>
</file>