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502" autoAdjust="0"/>
    <p:restoredTop sz="94660"/>
  </p:normalViewPr>
  <p:slideViewPr>
    <p:cSldViewPr snapToGrid="0" snapToObjects="1">
      <p:cViewPr>
        <p:scale>
          <a:sx n="33" d="100"/>
          <a:sy n="33" d="100"/>
        </p:scale>
        <p:origin x="-1344" y="-88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8432801"/>
            <a:ext cx="35553014" cy="17976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8432801"/>
            <a:ext cx="106110407" cy="17976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8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3" y="9824724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3" y="13919201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4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1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5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45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FF6A-08C9-FE41-8BA1-68D20DDDEF3C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5-01 at 5.2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" y="28185487"/>
            <a:ext cx="32258000" cy="7239000"/>
          </a:xfrm>
          <a:prstGeom prst="rect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 descr="Screen Shot 2013-05-01 at 5.10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4" y="5347412"/>
            <a:ext cx="12004033" cy="14985499"/>
          </a:xfrm>
          <a:prstGeom prst="rect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82" y="-37973"/>
            <a:ext cx="32830159" cy="2388072"/>
          </a:xfrm>
        </p:spPr>
        <p:txBody>
          <a:bodyPr>
            <a:noAutofit/>
          </a:bodyPr>
          <a:lstStyle/>
          <a:p>
            <a:r>
              <a:rPr lang="en-US" sz="11300" dirty="0" smtClean="0"/>
              <a:t>New variation resources at the UCSC Genome Browser</a:t>
            </a:r>
            <a:endParaRPr lang="en-US" sz="11300" dirty="0"/>
          </a:p>
        </p:txBody>
      </p:sp>
      <p:sp>
        <p:nvSpPr>
          <p:cNvPr id="4" name="TextBox 3"/>
          <p:cNvSpPr txBox="1"/>
          <p:nvPr/>
        </p:nvSpPr>
        <p:spPr>
          <a:xfrm>
            <a:off x="817323" y="2080711"/>
            <a:ext cx="3174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Brooke Rhead, Angie S. </a:t>
            </a:r>
            <a:r>
              <a:rPr lang="en-US" sz="4400" dirty="0" err="1" smtClean="0">
                <a:latin typeface="Times New Roman"/>
                <a:cs typeface="Times New Roman"/>
              </a:rPr>
              <a:t>Hinrichs</a:t>
            </a:r>
            <a:r>
              <a:rPr lang="en-US" sz="4400" dirty="0" smtClean="0">
                <a:latin typeface="Times New Roman"/>
                <a:cs typeface="Times New Roman"/>
              </a:rPr>
              <a:t>, Timothy R. </a:t>
            </a:r>
            <a:r>
              <a:rPr lang="en-US" sz="4400" dirty="0" err="1" smtClean="0">
                <a:latin typeface="Times New Roman"/>
                <a:cs typeface="Times New Roman"/>
              </a:rPr>
              <a:t>Dreszer</a:t>
            </a:r>
            <a:r>
              <a:rPr lang="en-US" sz="4400" dirty="0" smtClean="0">
                <a:latin typeface="Times New Roman"/>
                <a:cs typeface="Times New Roman"/>
              </a:rPr>
              <a:t>, Brian J. Raney, Robert M. Kuhn, Ann S. Zweig, Donna </a:t>
            </a:r>
            <a:r>
              <a:rPr lang="en-US" sz="4400" dirty="0" err="1" smtClean="0">
                <a:latin typeface="Times New Roman"/>
                <a:cs typeface="Times New Roman"/>
              </a:rPr>
              <a:t>Karolchik</a:t>
            </a:r>
            <a:r>
              <a:rPr lang="en-US" sz="4400" dirty="0" smtClean="0">
                <a:latin typeface="Times New Roman"/>
                <a:cs typeface="Times New Roman"/>
              </a:rPr>
              <a:t>, W. James Kent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02" y="3507778"/>
            <a:ext cx="12350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Annotate your variants: </a:t>
            </a:r>
            <a:endParaRPr lang="en-US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732" y="22024360"/>
            <a:ext cx="29339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View gene alleles (haplotypes) from 1000 Genomes data: </a:t>
            </a:r>
            <a:endParaRPr lang="en-US" sz="9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88944" y="23781846"/>
            <a:ext cx="6854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Click on a gene in the UCSC Genes track:</a:t>
            </a:r>
            <a:endParaRPr lang="en-US" sz="6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56146" y="40783042"/>
            <a:ext cx="2197911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See our wiki for more details:</a:t>
            </a:r>
          </a:p>
          <a:p>
            <a:r>
              <a:rPr lang="en-US" sz="6100" b="1" dirty="0" smtClean="0"/>
              <a:t>http</a:t>
            </a:r>
            <a:r>
              <a:rPr lang="en-US" sz="6100" b="1" dirty="0"/>
              <a:t>://</a:t>
            </a:r>
            <a:r>
              <a:rPr lang="en-US" sz="6100" b="1" dirty="0" err="1"/>
              <a:t>genomewiki.ucsc.edu</a:t>
            </a:r>
            <a:r>
              <a:rPr lang="en-US" sz="6100" b="1" dirty="0"/>
              <a:t>/</a:t>
            </a:r>
            <a:r>
              <a:rPr lang="en-US" sz="6100" b="1" dirty="0" err="1"/>
              <a:t>index.php</a:t>
            </a:r>
            <a:r>
              <a:rPr lang="en-US" sz="6100" b="1" dirty="0"/>
              <a:t>/BoG2013VariationPoster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987" y="39250184"/>
            <a:ext cx="13735541" cy="1200329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work is funded </a:t>
            </a:r>
            <a:r>
              <a:rPr lang="en-US" sz="3600" dirty="0"/>
              <a:t>by the National Human Genome Research Institute </a:t>
            </a:r>
            <a:r>
              <a:rPr lang="en-US" sz="3600" dirty="0" smtClean="0"/>
              <a:t>award U41HG002371 to the UCSC Center for Genomic Science.</a:t>
            </a:r>
            <a:endParaRPr lang="en-US" sz="3600" dirty="0"/>
          </a:p>
        </p:txBody>
      </p:sp>
      <p:pic>
        <p:nvPicPr>
          <p:cNvPr id="18" name="Picture 17" descr="qrcode.132959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233" y="41300399"/>
            <a:ext cx="2143421" cy="2143421"/>
          </a:xfrm>
          <a:prstGeom prst="rect">
            <a:avLst/>
          </a:prstGeom>
        </p:spPr>
      </p:pic>
      <p:pic>
        <p:nvPicPr>
          <p:cNvPr id="22" name="Picture 325" descr="genomeImageF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0" y="39229165"/>
            <a:ext cx="1699535" cy="18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c_santa_cruz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95" y="39360357"/>
            <a:ext cx="4437702" cy="122065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82880" y="21642545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80" y="38627364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" y="3318382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266164" y="35966156"/>
            <a:ext cx="23931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Sequences </a:t>
            </a:r>
            <a:r>
              <a:rPr lang="en-US" sz="4400" dirty="0"/>
              <a:t>with </a:t>
            </a:r>
            <a:r>
              <a:rPr lang="en-US" sz="4400" dirty="0" smtClean="0"/>
              <a:t>predicted effects. Variants are highlighted by vertical lines, and changes to the predicted amino acid sequence are highlighted in red. This gene (ABO) shows a </a:t>
            </a:r>
            <a:r>
              <a:rPr lang="en-US" sz="4400" dirty="0" err="1" smtClean="0"/>
              <a:t>frameshift</a:t>
            </a:r>
            <a:r>
              <a:rPr lang="en-US" sz="4400" dirty="0" smtClean="0"/>
              <a:t> mutation in several haplotypes.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3960866" y="35963002"/>
            <a:ext cx="41081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Summary of variants in each haplotype allele.</a:t>
            </a:r>
            <a:endParaRPr lang="en-US" sz="4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5532" y="35984813"/>
            <a:ext cx="3922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Haplotype and </a:t>
            </a:r>
            <a:r>
              <a:rPr lang="en-US" sz="4400" dirty="0" err="1" smtClean="0"/>
              <a:t>homozygosity</a:t>
            </a:r>
            <a:r>
              <a:rPr lang="en-US" sz="4400" dirty="0" smtClean="0"/>
              <a:t> frequencies.</a:t>
            </a:r>
            <a:endParaRPr lang="en-US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342726" y="26822700"/>
            <a:ext cx="1322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Scroll to the Gene Alleles section:</a:t>
            </a:r>
            <a:endParaRPr lang="en-US" sz="6000" dirty="0"/>
          </a:p>
        </p:txBody>
      </p:sp>
      <p:sp>
        <p:nvSpPr>
          <p:cNvPr id="52" name="Left Brace 51"/>
          <p:cNvSpPr/>
          <p:nvPr/>
        </p:nvSpPr>
        <p:spPr>
          <a:xfrm rot="16200000">
            <a:off x="5520810" y="33994657"/>
            <a:ext cx="365760" cy="3653431"/>
          </a:xfrm>
          <a:prstGeom prst="leftBrace">
            <a:avLst>
              <a:gd name="adj1" fmla="val 1997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/>
          <p:cNvSpPr/>
          <p:nvPr/>
        </p:nvSpPr>
        <p:spPr>
          <a:xfrm rot="16200000">
            <a:off x="19909824" y="23305447"/>
            <a:ext cx="365760" cy="250318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109632" y="4142047"/>
            <a:ext cx="71584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/>
              <a:t>Upload variants:</a:t>
            </a:r>
            <a:endParaRPr lang="en-US" sz="6200" dirty="0"/>
          </a:p>
        </p:txBody>
      </p:sp>
      <p:sp>
        <p:nvSpPr>
          <p:cNvPr id="57" name="Document 56"/>
          <p:cNvSpPr/>
          <p:nvPr/>
        </p:nvSpPr>
        <p:spPr>
          <a:xfrm>
            <a:off x="15186600" y="5528828"/>
            <a:ext cx="15209433" cy="4015248"/>
          </a:xfrm>
          <a:prstGeom prst="flowChartDocumen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17349" y="5805946"/>
            <a:ext cx="1490798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/>
            <a:r>
              <a:rPr lang="en-US" sz="2800" dirty="0"/>
              <a:t>track type=</a:t>
            </a:r>
            <a:r>
              <a:rPr lang="en-US" sz="2800" dirty="0" err="1"/>
              <a:t>pgSnp</a:t>
            </a:r>
            <a:r>
              <a:rPr lang="en-US" sz="2800" dirty="0"/>
              <a:t> visibility=pack </a:t>
            </a:r>
            <a:r>
              <a:rPr lang="en-US" sz="2800" dirty="0" err="1"/>
              <a:t>db</a:t>
            </a:r>
            <a:r>
              <a:rPr lang="en-US" sz="2800" dirty="0"/>
              <a:t>=hg19 name=</a:t>
            </a:r>
            <a:r>
              <a:rPr lang="en-US" sz="2800" dirty="0" err="1"/>
              <a:t>myVariants</a:t>
            </a:r>
            <a:r>
              <a:rPr lang="en-US" sz="2800" dirty="0"/>
              <a:t> description="Unfiltered variants"</a:t>
            </a:r>
          </a:p>
          <a:p>
            <a:pPr marL="279400" indent="-279400"/>
            <a:r>
              <a:rPr lang="en-US" sz="2800" dirty="0"/>
              <a:t>browser position chr19:45403900-45422800</a:t>
            </a:r>
          </a:p>
          <a:p>
            <a:pPr marL="279400" indent="-279400"/>
            <a:r>
              <a:rPr lang="en-US" sz="2800" dirty="0"/>
              <a:t>chr19	45405965	45405966	C/A	2	0,0	0,0</a:t>
            </a:r>
          </a:p>
          <a:p>
            <a:pPr marL="279400" indent="-279400"/>
            <a:r>
              <a:rPr lang="en-US" sz="2800" dirty="0"/>
              <a:t>chr19	45406349	45406350	C/T	2	0,0	0,0</a:t>
            </a:r>
          </a:p>
          <a:p>
            <a:pPr marL="279400" indent="-279400"/>
            <a:r>
              <a:rPr lang="en-US" sz="2800" dirty="0"/>
              <a:t>chr19	45417439	45417440	A/G	2	0,0	0,</a:t>
            </a:r>
          </a:p>
          <a:p>
            <a:pPr marL="279400" indent="-279400"/>
            <a:r>
              <a:rPr lang="en-US" sz="2800" dirty="0"/>
              <a:t>chr19	45419475	45419476	G/A	2	0,0	0,0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71" name="Right Arrow 70"/>
          <p:cNvSpPr/>
          <p:nvPr/>
        </p:nvSpPr>
        <p:spPr>
          <a:xfrm rot="8201836">
            <a:off x="12018141" y="7238334"/>
            <a:ext cx="3530600" cy="2032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358579" y="11824102"/>
            <a:ext cx="15189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Download variants with predicted functional effects and annotations from UCSC Genome Browser data </a:t>
            </a:r>
            <a:r>
              <a:rPr lang="en-US" sz="6000" dirty="0" smtClean="0"/>
              <a:t>tracks:</a:t>
            </a:r>
            <a:endParaRPr lang="en-US" sz="6000" dirty="0"/>
          </a:p>
        </p:txBody>
      </p:sp>
      <p:pic>
        <p:nvPicPr>
          <p:cNvPr id="73" name="Picture 72" descr="baskin-logo-banner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280" y="39549869"/>
            <a:ext cx="4766286" cy="738256"/>
          </a:xfrm>
          <a:prstGeom prst="rect">
            <a:avLst/>
          </a:prstGeom>
        </p:spPr>
      </p:pic>
      <p:pic>
        <p:nvPicPr>
          <p:cNvPr id="75" name="Picture 74" descr="Screen Shot 2013-04-30 at 5.16.5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1" y="39538080"/>
            <a:ext cx="5486182" cy="761089"/>
          </a:xfrm>
          <a:prstGeom prst="rect">
            <a:avLst/>
          </a:prstGeom>
        </p:spPr>
      </p:pic>
      <p:sp>
        <p:nvSpPr>
          <p:cNvPr id="38" name="Left Brace 37"/>
          <p:cNvSpPr/>
          <p:nvPr/>
        </p:nvSpPr>
        <p:spPr>
          <a:xfrm rot="16200000">
            <a:off x="1902823" y="34094443"/>
            <a:ext cx="365760" cy="3463999"/>
          </a:xfrm>
          <a:prstGeom prst="leftBrace">
            <a:avLst>
              <a:gd name="adj1" fmla="val 1997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3-05-01 at 6.03.1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39" y="15190969"/>
            <a:ext cx="25704800" cy="590550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67" name="Right Arrow 66"/>
          <p:cNvSpPr/>
          <p:nvPr/>
        </p:nvSpPr>
        <p:spPr>
          <a:xfrm rot="2611951">
            <a:off x="12223247" y="13472532"/>
            <a:ext cx="3530600" cy="2032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BO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579" y="23969179"/>
            <a:ext cx="19053820" cy="3316777"/>
          </a:xfrm>
          <a:prstGeom prst="rect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5" name="Up Arrow 24"/>
          <p:cNvSpPr/>
          <p:nvPr/>
        </p:nvSpPr>
        <p:spPr>
          <a:xfrm rot="10800000">
            <a:off x="22969546" y="26598582"/>
            <a:ext cx="1731955" cy="263718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8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21759</TotalTime>
  <Words>208</Words>
  <Application>Microsoft Macintosh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New variation resources at the UCSC Genome Browser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Rhead</dc:creator>
  <cp:lastModifiedBy>Brooke Rhead</cp:lastModifiedBy>
  <cp:revision>259</cp:revision>
  <cp:lastPrinted>2013-05-02T01:10:05Z</cp:lastPrinted>
  <dcterms:created xsi:type="dcterms:W3CDTF">2013-04-17T01:20:57Z</dcterms:created>
  <dcterms:modified xsi:type="dcterms:W3CDTF">2013-05-02T18:33:25Z</dcterms:modified>
</cp:coreProperties>
</file>