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502" autoAdjust="0"/>
    <p:restoredTop sz="94660"/>
  </p:normalViewPr>
  <p:slideViewPr>
    <p:cSldViewPr snapToGrid="0" snapToObjects="1">
      <p:cViewPr>
        <p:scale>
          <a:sx n="25" d="100"/>
          <a:sy n="25" d="100"/>
        </p:scale>
        <p:origin x="-1232" y="-80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79" y="8432801"/>
            <a:ext cx="35553014" cy="1797608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35" y="8432801"/>
            <a:ext cx="106110407" cy="1797608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68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2" y="49154081"/>
            <a:ext cx="70831710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2" y="49154081"/>
            <a:ext cx="70831710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3" y="9824724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3" y="13919201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4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1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5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5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9184645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1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5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FF6A-08C9-FE41-8BA1-68D20DDDEF3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emf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82" y="114427"/>
            <a:ext cx="32830159" cy="2388072"/>
          </a:xfrm>
        </p:spPr>
        <p:txBody>
          <a:bodyPr>
            <a:noAutofit/>
          </a:bodyPr>
          <a:lstStyle/>
          <a:p>
            <a:r>
              <a:rPr lang="en-US" sz="11300" dirty="0" smtClean="0"/>
              <a:t>New variation resources at the UCSC Genome Browser</a:t>
            </a:r>
            <a:endParaRPr lang="en-US" sz="11300" dirty="0"/>
          </a:p>
        </p:txBody>
      </p:sp>
      <p:sp>
        <p:nvSpPr>
          <p:cNvPr id="4" name="TextBox 3"/>
          <p:cNvSpPr txBox="1"/>
          <p:nvPr/>
        </p:nvSpPr>
        <p:spPr>
          <a:xfrm>
            <a:off x="766523" y="2233111"/>
            <a:ext cx="31743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Brooke Rhead, Angie S. </a:t>
            </a:r>
            <a:r>
              <a:rPr lang="en-US" sz="4400" dirty="0" err="1" smtClean="0">
                <a:latin typeface="Times New Roman"/>
                <a:cs typeface="Times New Roman"/>
              </a:rPr>
              <a:t>Hinrichs</a:t>
            </a:r>
            <a:r>
              <a:rPr lang="en-US" sz="4400" dirty="0" smtClean="0">
                <a:latin typeface="Times New Roman"/>
                <a:cs typeface="Times New Roman"/>
              </a:rPr>
              <a:t>, Timothy R. </a:t>
            </a:r>
            <a:r>
              <a:rPr lang="en-US" sz="4400" dirty="0" err="1" smtClean="0">
                <a:latin typeface="Times New Roman"/>
                <a:cs typeface="Times New Roman"/>
              </a:rPr>
              <a:t>Dreszer</a:t>
            </a:r>
            <a:r>
              <a:rPr lang="en-US" sz="4400" dirty="0" smtClean="0">
                <a:latin typeface="Times New Roman"/>
                <a:cs typeface="Times New Roman"/>
              </a:rPr>
              <a:t>, Brian J. Raney, Robert M. Kuhn, Ann S. Zweig, Donna </a:t>
            </a:r>
            <a:r>
              <a:rPr lang="en-US" sz="4400" dirty="0" err="1" smtClean="0">
                <a:latin typeface="Times New Roman"/>
                <a:cs typeface="Times New Roman"/>
              </a:rPr>
              <a:t>Karolchik</a:t>
            </a:r>
            <a:r>
              <a:rPr lang="en-US" sz="4400" dirty="0" smtClean="0">
                <a:latin typeface="Times New Roman"/>
                <a:cs typeface="Times New Roman"/>
              </a:rPr>
              <a:t>, W. James Kent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702" y="3507778"/>
            <a:ext cx="12350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Annotate your variants: </a:t>
            </a:r>
            <a:endParaRPr lang="en-US" sz="9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732" y="22024360"/>
            <a:ext cx="293392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View gene alleles (haplotypes) from 1000 Genomes data: </a:t>
            </a:r>
            <a:endParaRPr lang="en-US" sz="9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31349" y="23954559"/>
            <a:ext cx="6807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Click on a gene in the UCSC Genes track:</a:t>
            </a:r>
            <a:endParaRPr lang="en-US" sz="6000" dirty="0"/>
          </a:p>
        </p:txBody>
      </p:sp>
      <p:sp>
        <p:nvSpPr>
          <p:cNvPr id="28" name="TextBox 27"/>
          <p:cNvSpPr txBox="1"/>
          <p:nvPr/>
        </p:nvSpPr>
        <p:spPr>
          <a:xfrm>
            <a:off x="4456146" y="40783042"/>
            <a:ext cx="21979119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See our wiki for more details:</a:t>
            </a:r>
          </a:p>
          <a:p>
            <a:r>
              <a:rPr lang="en-US" sz="6100" b="1" dirty="0" smtClean="0"/>
              <a:t>http</a:t>
            </a:r>
            <a:r>
              <a:rPr lang="en-US" sz="6100" b="1" dirty="0"/>
              <a:t>://</a:t>
            </a:r>
            <a:r>
              <a:rPr lang="en-US" sz="6100" b="1" dirty="0" err="1"/>
              <a:t>genomewiki.ucsc.edu</a:t>
            </a:r>
            <a:r>
              <a:rPr lang="en-US" sz="6100" b="1" dirty="0"/>
              <a:t>/</a:t>
            </a:r>
            <a:r>
              <a:rPr lang="en-US" sz="6100" b="1" dirty="0" err="1"/>
              <a:t>index.php</a:t>
            </a:r>
            <a:r>
              <a:rPr lang="en-US" sz="6100" b="1" dirty="0"/>
              <a:t>/BoG2013VariationPoster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987" y="39250184"/>
            <a:ext cx="13735541" cy="1200329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work is funded </a:t>
            </a:r>
            <a:r>
              <a:rPr lang="en-US" sz="3600" dirty="0"/>
              <a:t>by the National Human Genome Research Institute </a:t>
            </a:r>
            <a:r>
              <a:rPr lang="en-US" sz="3600" dirty="0" smtClean="0"/>
              <a:t>award U41HG002371 to the UCSC Center for Genomic Science.</a:t>
            </a:r>
            <a:endParaRPr lang="en-US" sz="3600" dirty="0"/>
          </a:p>
        </p:txBody>
      </p:sp>
      <p:pic>
        <p:nvPicPr>
          <p:cNvPr id="18" name="Picture 17" descr="qrcode.1329596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233" y="41300399"/>
            <a:ext cx="2143421" cy="2143421"/>
          </a:xfrm>
          <a:prstGeom prst="rect">
            <a:avLst/>
          </a:prstGeom>
        </p:spPr>
      </p:pic>
      <p:pic>
        <p:nvPicPr>
          <p:cNvPr id="22" name="Picture 325" descr="genomeImageF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0" y="39229165"/>
            <a:ext cx="1699535" cy="185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uc_santa_cruz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95" y="39360357"/>
            <a:ext cx="4437702" cy="1220653"/>
          </a:xfrm>
          <a:prstGeom prst="rect">
            <a:avLst/>
          </a:prstGeom>
        </p:spPr>
      </p:pic>
      <p:pic>
        <p:nvPicPr>
          <p:cNvPr id="19" name="Picture 18" descr="hgt_hgwdev_tdreszer_175a_74fd90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24056159"/>
            <a:ext cx="21039584" cy="2688391"/>
          </a:xfrm>
          <a:prstGeom prst="rect">
            <a:avLst/>
          </a:prstGeom>
          <a:ln w="3175" cmpd="sng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1" name="Rectangle 30"/>
          <p:cNvSpPr/>
          <p:nvPr/>
        </p:nvSpPr>
        <p:spPr>
          <a:xfrm>
            <a:off x="182880" y="21642545"/>
            <a:ext cx="32552640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880" y="38627364"/>
            <a:ext cx="32552640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2880" y="3318382"/>
            <a:ext cx="32552640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266164" y="35966156"/>
            <a:ext cx="239315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Sequences </a:t>
            </a:r>
            <a:r>
              <a:rPr lang="en-US" sz="4400" dirty="0"/>
              <a:t>with </a:t>
            </a:r>
            <a:r>
              <a:rPr lang="en-US" sz="4400" dirty="0" smtClean="0"/>
              <a:t>predicted effects. Variants are highlighted by vertical lines, and changes to the predicted amino acid sequence are highlighted in red. This gene (ABO) shows a </a:t>
            </a:r>
            <a:r>
              <a:rPr lang="en-US" sz="4400" dirty="0" err="1" smtClean="0"/>
              <a:t>frameshift</a:t>
            </a:r>
            <a:r>
              <a:rPr lang="en-US" sz="4400" dirty="0" smtClean="0"/>
              <a:t> mutation in several haplotypes.</a:t>
            </a:r>
            <a:endParaRPr lang="en-US" sz="4400" dirty="0"/>
          </a:p>
        </p:txBody>
      </p:sp>
      <p:sp>
        <p:nvSpPr>
          <p:cNvPr id="41" name="TextBox 40"/>
          <p:cNvSpPr txBox="1"/>
          <p:nvPr/>
        </p:nvSpPr>
        <p:spPr>
          <a:xfrm>
            <a:off x="3960866" y="35963002"/>
            <a:ext cx="41081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Summary of variants in each haplotype allele.</a:t>
            </a:r>
            <a:endParaRPr lang="en-US" sz="4400" dirty="0"/>
          </a:p>
        </p:txBody>
      </p:sp>
      <p:sp>
        <p:nvSpPr>
          <p:cNvPr id="46" name="TextBox 45"/>
          <p:cNvSpPr txBox="1"/>
          <p:nvPr/>
        </p:nvSpPr>
        <p:spPr>
          <a:xfrm>
            <a:off x="305532" y="35984813"/>
            <a:ext cx="3922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Haplotype and </a:t>
            </a:r>
            <a:r>
              <a:rPr lang="en-US" sz="4400" dirty="0" err="1" smtClean="0"/>
              <a:t>homozygosity</a:t>
            </a:r>
            <a:r>
              <a:rPr lang="en-US" sz="4400" dirty="0" smtClean="0"/>
              <a:t> frequencies.</a:t>
            </a:r>
            <a:endParaRPr lang="en-US" sz="4400" dirty="0"/>
          </a:p>
        </p:txBody>
      </p:sp>
      <p:sp>
        <p:nvSpPr>
          <p:cNvPr id="48" name="TextBox 47"/>
          <p:cNvSpPr txBox="1"/>
          <p:nvPr/>
        </p:nvSpPr>
        <p:spPr>
          <a:xfrm>
            <a:off x="241126" y="26746500"/>
            <a:ext cx="13220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Scroll </a:t>
            </a:r>
            <a:r>
              <a:rPr lang="en-US" sz="6000" dirty="0" smtClean="0"/>
              <a:t>to the Gene Alleles section</a:t>
            </a:r>
            <a:r>
              <a:rPr lang="en-US" sz="6000" dirty="0" smtClean="0"/>
              <a:t>:</a:t>
            </a:r>
            <a:endParaRPr lang="en-US" sz="6000" dirty="0"/>
          </a:p>
        </p:txBody>
      </p:sp>
      <p:sp>
        <p:nvSpPr>
          <p:cNvPr id="51" name="Left Brace 50"/>
          <p:cNvSpPr/>
          <p:nvPr/>
        </p:nvSpPr>
        <p:spPr>
          <a:xfrm rot="16200000">
            <a:off x="1841021" y="34179206"/>
            <a:ext cx="365760" cy="328433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Brace 51"/>
          <p:cNvSpPr/>
          <p:nvPr/>
        </p:nvSpPr>
        <p:spPr>
          <a:xfrm rot="16200000">
            <a:off x="5483404" y="33994657"/>
            <a:ext cx="365760" cy="3653431"/>
          </a:xfrm>
          <a:prstGeom prst="leftBrace">
            <a:avLst>
              <a:gd name="adj1" fmla="val 1997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52"/>
          <p:cNvSpPr/>
          <p:nvPr/>
        </p:nvSpPr>
        <p:spPr>
          <a:xfrm rot="16200000">
            <a:off x="20048495" y="23246814"/>
            <a:ext cx="365760" cy="2514911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4590084" y="4261260"/>
            <a:ext cx="715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Upload variants:</a:t>
            </a:r>
            <a:endParaRPr lang="en-US" sz="6000" dirty="0"/>
          </a:p>
        </p:txBody>
      </p:sp>
      <p:sp>
        <p:nvSpPr>
          <p:cNvPr id="57" name="Document 56"/>
          <p:cNvSpPr/>
          <p:nvPr/>
        </p:nvSpPr>
        <p:spPr>
          <a:xfrm>
            <a:off x="14704000" y="5520313"/>
            <a:ext cx="15209433" cy="4730507"/>
          </a:xfrm>
          <a:prstGeom prst="flowChartDocument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 dirty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811936" y="5550794"/>
            <a:ext cx="1451729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/>
            <a:r>
              <a:rPr lang="en-US" sz="2400" dirty="0" smtClean="0"/>
              <a:t>track </a:t>
            </a:r>
            <a:r>
              <a:rPr lang="en-US" sz="2400" dirty="0"/>
              <a:t>type=</a:t>
            </a:r>
            <a:r>
              <a:rPr lang="en-US" sz="2400" dirty="0" err="1"/>
              <a:t>pgSnp</a:t>
            </a:r>
            <a:r>
              <a:rPr lang="en-US" sz="2400" dirty="0"/>
              <a:t> visibility=3 </a:t>
            </a:r>
            <a:r>
              <a:rPr lang="en-US" sz="2400" dirty="0" err="1"/>
              <a:t>db</a:t>
            </a:r>
            <a:r>
              <a:rPr lang="en-US" sz="2400" dirty="0"/>
              <a:t>=hg19 name="</a:t>
            </a:r>
            <a:r>
              <a:rPr lang="en-US" sz="2400" dirty="0" err="1"/>
              <a:t>pgSnp</a:t>
            </a:r>
            <a:r>
              <a:rPr lang="en-US" sz="2400" dirty="0"/>
              <a:t>" description="Personal Genome SNP example"</a:t>
            </a:r>
          </a:p>
          <a:p>
            <a:r>
              <a:rPr lang="en-US" sz="2400" dirty="0"/>
              <a:t>browser position chr21:31811924-31812937</a:t>
            </a:r>
          </a:p>
          <a:p>
            <a:r>
              <a:rPr lang="en-US" sz="2400" dirty="0"/>
              <a:t>chr21	31812007	31812008	T/G	2	21,70	90,70</a:t>
            </a:r>
          </a:p>
          <a:p>
            <a:r>
              <a:rPr lang="en-US" sz="2400" dirty="0"/>
              <a:t>chr21	31812031	31812032	T/G/A	3	9,60,7	80,80,30</a:t>
            </a:r>
          </a:p>
          <a:p>
            <a:r>
              <a:rPr lang="en-US" sz="2400" dirty="0"/>
              <a:t>chr21	31812035	31812035	-/CGG	2	20,80	0,0</a:t>
            </a:r>
          </a:p>
          <a:p>
            <a:r>
              <a:rPr lang="en-US" sz="2400" dirty="0"/>
              <a:t>chr21	31812088	31812093	-/CTCGG	2	30,70	0,0</a:t>
            </a:r>
          </a:p>
          <a:p>
            <a:r>
              <a:rPr lang="en-US" sz="2400" dirty="0"/>
              <a:t>chr21	31812277	31812278	T	1	15	90</a:t>
            </a:r>
          </a:p>
          <a:p>
            <a:r>
              <a:rPr lang="en-US" sz="2400" dirty="0"/>
              <a:t>chr21	31812771	31812772	A	1	36	80</a:t>
            </a:r>
          </a:p>
          <a:p>
            <a:r>
              <a:rPr lang="en-US" sz="2400" dirty="0"/>
              <a:t>chr21	31812827	31812828	A/T	2	15,5	0,0</a:t>
            </a:r>
          </a:p>
          <a:p>
            <a:r>
              <a:rPr lang="en-US" sz="2400" dirty="0"/>
              <a:t>chr21	31812879	31812880	C	1	0	0</a:t>
            </a:r>
          </a:p>
          <a:p>
            <a:endParaRPr lang="en-US" sz="2400" dirty="0"/>
          </a:p>
        </p:txBody>
      </p:sp>
      <p:pic>
        <p:nvPicPr>
          <p:cNvPr id="62" name="Picture 61" descr="Screen Shot 2013-04-30 at 2.29.1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8" y="28062280"/>
            <a:ext cx="32631414" cy="745860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5" name="Up Arrow 24"/>
          <p:cNvSpPr/>
          <p:nvPr/>
        </p:nvSpPr>
        <p:spPr>
          <a:xfrm rot="10800000">
            <a:off x="17920325" y="26456839"/>
            <a:ext cx="1731955" cy="2637189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Screen Shot 2013-04-30 at 2.56.2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2" y="5423794"/>
            <a:ext cx="13156468" cy="15601475"/>
          </a:xfrm>
          <a:prstGeom prst="rect">
            <a:avLst/>
          </a:prstGeom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9" name="Picture 68" descr="Screen Shot 2013-04-30 at 3.34.2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64" y="14592490"/>
            <a:ext cx="24396700" cy="457200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67" name="Right Arrow 66"/>
          <p:cNvSpPr/>
          <p:nvPr/>
        </p:nvSpPr>
        <p:spPr>
          <a:xfrm rot="2611951">
            <a:off x="12377193" y="13037710"/>
            <a:ext cx="3530600" cy="203200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8201836">
            <a:off x="12153898" y="8148300"/>
            <a:ext cx="3530600" cy="203200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5768072" y="11292989"/>
            <a:ext cx="16507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Download variants with predicted functional effects and annotations from UCSC Genome Browser data tracks, including custom tracks:</a:t>
            </a:r>
            <a:endParaRPr lang="en-US" sz="6000" dirty="0"/>
          </a:p>
        </p:txBody>
      </p:sp>
      <p:pic>
        <p:nvPicPr>
          <p:cNvPr id="73" name="Picture 72" descr="baskin-logo-banner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280" y="39549869"/>
            <a:ext cx="4766286" cy="738256"/>
          </a:xfrm>
          <a:prstGeom prst="rect">
            <a:avLst/>
          </a:prstGeom>
        </p:spPr>
      </p:pic>
      <p:pic>
        <p:nvPicPr>
          <p:cNvPr id="75" name="Picture 74" descr="Screen Shot 2013-04-30 at 5.16.52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1" y="39538080"/>
            <a:ext cx="5486182" cy="76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88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19685</TotalTime>
  <Words>216</Words>
  <Application>Microsoft Macintosh PowerPoint</Application>
  <PresentationFormat>Custom</PresentationFormat>
  <Paragraphs>25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New variation resources at the UCSC Genome Browser</vt:lpstr>
    </vt:vector>
  </TitlesOfParts>
  <Company>UC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Rhead</dc:creator>
  <cp:lastModifiedBy>Brooke Rhead</cp:lastModifiedBy>
  <cp:revision>209</cp:revision>
  <cp:lastPrinted>2013-04-26T01:37:26Z</cp:lastPrinted>
  <dcterms:created xsi:type="dcterms:W3CDTF">2013-04-17T01:20:57Z</dcterms:created>
  <dcterms:modified xsi:type="dcterms:W3CDTF">2013-05-01T06:41:33Z</dcterms:modified>
</cp:coreProperties>
</file>