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4" r:id="rId3"/>
  </p:sldMasterIdLst>
  <p:notesMasterIdLst>
    <p:notesMasterId r:id="rId4"/>
  </p:notesMasterIdLst>
  <p:sldIdLst>
    <p:sldId id="256" r:id="rId5"/>
  </p:sldIdLst>
  <p:sldSz cy="219456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857559" y="685800"/>
            <a:ext cx="51435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 name="Shape 30"/>
        <p:cNvGrpSpPr/>
        <p:nvPr/>
      </p:nvGrpSpPr>
      <p:grpSpPr>
        <a:xfrm>
          <a:off x="0" y="0"/>
          <a:ext cx="0" cy="0"/>
          <a:chOff x="0" y="0"/>
          <a:chExt cx="0" cy="0"/>
        </a:xfrm>
      </p:grpSpPr>
      <p:sp>
        <p:nvSpPr>
          <p:cNvPr id="31" name="Shape 31"/>
          <p:cNvSpPr/>
          <p:nvPr>
            <p:ph idx="2" type="sldImg"/>
          </p:nvPr>
        </p:nvSpPr>
        <p:spPr>
          <a:xfrm>
            <a:off x="857559" y="685800"/>
            <a:ext cx="5143500" cy="3429000"/>
          </a:xfrm>
          <a:custGeom>
            <a:pathLst>
              <a:path extrusionOk="0" h="120000" w="120000">
                <a:moveTo>
                  <a:pt x="0" y="0"/>
                </a:moveTo>
                <a:lnTo>
                  <a:pt x="120000" y="0"/>
                </a:lnTo>
                <a:lnTo>
                  <a:pt x="120000" y="120000"/>
                </a:lnTo>
                <a:lnTo>
                  <a:pt x="0" y="120000"/>
                </a:lnTo>
                <a:close/>
              </a:path>
            </a:pathLst>
          </a:custGeom>
        </p:spPr>
      </p:sp>
      <p:sp>
        <p:nvSpPr>
          <p:cNvPr id="32" name="Shape 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rPr>
              <a:t>Goal:  Show Graduate Students they can visualize their RNA-seq data in the Browser, and even condense it in a bigBarChart format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2468880" y="6755594"/>
            <a:ext cx="27980700" cy="4948800"/>
          </a:xfrm>
          <a:prstGeom prst="rect">
            <a:avLst/>
          </a:prstGeom>
        </p:spPr>
        <p:txBody>
          <a:bodyPr anchorCtr="0" anchor="b" bIns="292550" lIns="292550" spcFirstLastPara="1" rIns="292550" wrap="square" tIns="292550"/>
          <a:lstStyle>
            <a:lvl1pPr lvl="0" algn="ctr">
              <a:spcBef>
                <a:spcPts val="0"/>
              </a:spcBef>
              <a:spcAft>
                <a:spcPts val="0"/>
              </a:spcAft>
              <a:buSzPts val="15400"/>
              <a:buNone/>
              <a:defRPr sz="15400"/>
            </a:lvl1pPr>
            <a:lvl2pPr lvl="1" algn="ctr">
              <a:spcBef>
                <a:spcPts val="0"/>
              </a:spcBef>
              <a:spcAft>
                <a:spcPts val="0"/>
              </a:spcAft>
              <a:buSzPts val="15400"/>
              <a:buNone/>
              <a:defRPr sz="15400"/>
            </a:lvl2pPr>
            <a:lvl3pPr lvl="2" algn="ctr">
              <a:spcBef>
                <a:spcPts val="0"/>
              </a:spcBef>
              <a:spcAft>
                <a:spcPts val="0"/>
              </a:spcAft>
              <a:buSzPts val="15400"/>
              <a:buNone/>
              <a:defRPr sz="15400"/>
            </a:lvl3pPr>
            <a:lvl4pPr lvl="3" algn="ctr">
              <a:spcBef>
                <a:spcPts val="0"/>
              </a:spcBef>
              <a:spcAft>
                <a:spcPts val="0"/>
              </a:spcAft>
              <a:buSzPts val="15400"/>
              <a:buNone/>
              <a:defRPr sz="15400"/>
            </a:lvl4pPr>
            <a:lvl5pPr lvl="4" algn="ctr">
              <a:spcBef>
                <a:spcPts val="0"/>
              </a:spcBef>
              <a:spcAft>
                <a:spcPts val="0"/>
              </a:spcAft>
              <a:buSzPts val="15400"/>
              <a:buNone/>
              <a:defRPr sz="15400"/>
            </a:lvl5pPr>
            <a:lvl6pPr lvl="5" algn="ctr">
              <a:spcBef>
                <a:spcPts val="0"/>
              </a:spcBef>
              <a:spcAft>
                <a:spcPts val="0"/>
              </a:spcAft>
              <a:buSzPts val="15400"/>
              <a:buNone/>
              <a:defRPr sz="15400"/>
            </a:lvl6pPr>
            <a:lvl7pPr lvl="6" algn="ctr">
              <a:spcBef>
                <a:spcPts val="0"/>
              </a:spcBef>
              <a:spcAft>
                <a:spcPts val="0"/>
              </a:spcAft>
              <a:buSzPts val="15400"/>
              <a:buNone/>
              <a:defRPr sz="15400"/>
            </a:lvl7pPr>
            <a:lvl8pPr lvl="7" algn="ctr">
              <a:spcBef>
                <a:spcPts val="0"/>
              </a:spcBef>
              <a:spcAft>
                <a:spcPts val="0"/>
              </a:spcAft>
              <a:buSzPts val="15400"/>
              <a:buNone/>
              <a:defRPr sz="15400"/>
            </a:lvl8pPr>
            <a:lvl9pPr lvl="8" algn="ctr">
              <a:spcBef>
                <a:spcPts val="0"/>
              </a:spcBef>
              <a:spcAft>
                <a:spcPts val="0"/>
              </a:spcAft>
              <a:buSzPts val="15400"/>
              <a:buNone/>
              <a:defRPr sz="15400"/>
            </a:lvl9pPr>
          </a:lstStyle>
          <a:p/>
        </p:txBody>
      </p:sp>
      <p:sp>
        <p:nvSpPr>
          <p:cNvPr id="11" name="Shape 11"/>
          <p:cNvSpPr txBox="1"/>
          <p:nvPr>
            <p:ph idx="1" type="subTitle"/>
          </p:nvPr>
        </p:nvSpPr>
        <p:spPr>
          <a:xfrm>
            <a:off x="2468880" y="12117561"/>
            <a:ext cx="27980700" cy="3348300"/>
          </a:xfrm>
          <a:prstGeom prst="rect">
            <a:avLst/>
          </a:prstGeom>
        </p:spPr>
        <p:txBody>
          <a:bodyPr anchorCtr="0" anchor="t" bIns="292550" lIns="292550" spcFirstLastPara="1" rIns="292550" wrap="square" tIns="292550"/>
          <a:lstStyle>
            <a:lvl1pPr lvl="0" algn="ctr">
              <a:spcBef>
                <a:spcPts val="0"/>
              </a:spcBef>
              <a:spcAft>
                <a:spcPts val="0"/>
              </a:spcAft>
              <a:buClr>
                <a:schemeClr val="dk2"/>
              </a:buClr>
              <a:buSzPts val="9600"/>
              <a:buNone/>
              <a:defRPr>
                <a:solidFill>
                  <a:schemeClr val="dk2"/>
                </a:solidFill>
              </a:defRPr>
            </a:lvl1pPr>
            <a:lvl2pPr lvl="1" algn="ctr">
              <a:spcBef>
                <a:spcPts val="0"/>
              </a:spcBef>
              <a:spcAft>
                <a:spcPts val="0"/>
              </a:spcAft>
              <a:buClr>
                <a:schemeClr val="dk2"/>
              </a:buClr>
              <a:buSzPts val="9600"/>
              <a:buNone/>
              <a:defRPr sz="9600">
                <a:solidFill>
                  <a:schemeClr val="dk2"/>
                </a:solidFill>
              </a:defRPr>
            </a:lvl2pPr>
            <a:lvl3pPr lvl="2" algn="ctr">
              <a:spcBef>
                <a:spcPts val="0"/>
              </a:spcBef>
              <a:spcAft>
                <a:spcPts val="0"/>
              </a:spcAft>
              <a:buClr>
                <a:schemeClr val="dk2"/>
              </a:buClr>
              <a:buSzPts val="9600"/>
              <a:buNone/>
              <a:defRPr sz="9600">
                <a:solidFill>
                  <a:schemeClr val="dk2"/>
                </a:solidFill>
              </a:defRPr>
            </a:lvl3pPr>
            <a:lvl4pPr lvl="3" algn="ctr">
              <a:spcBef>
                <a:spcPts val="0"/>
              </a:spcBef>
              <a:spcAft>
                <a:spcPts val="0"/>
              </a:spcAft>
              <a:buClr>
                <a:schemeClr val="dk2"/>
              </a:buClr>
              <a:buSzPts val="9600"/>
              <a:buNone/>
              <a:defRPr sz="9600">
                <a:solidFill>
                  <a:schemeClr val="dk2"/>
                </a:solidFill>
              </a:defRPr>
            </a:lvl4pPr>
            <a:lvl5pPr lvl="4" algn="ctr">
              <a:spcBef>
                <a:spcPts val="0"/>
              </a:spcBef>
              <a:spcAft>
                <a:spcPts val="0"/>
              </a:spcAft>
              <a:buClr>
                <a:schemeClr val="dk2"/>
              </a:buClr>
              <a:buSzPts val="9600"/>
              <a:buNone/>
              <a:defRPr sz="9600">
                <a:solidFill>
                  <a:schemeClr val="dk2"/>
                </a:solidFill>
              </a:defRPr>
            </a:lvl5pPr>
            <a:lvl6pPr lvl="5" algn="ctr">
              <a:spcBef>
                <a:spcPts val="0"/>
              </a:spcBef>
              <a:spcAft>
                <a:spcPts val="0"/>
              </a:spcAft>
              <a:buClr>
                <a:schemeClr val="dk2"/>
              </a:buClr>
              <a:buSzPts val="9600"/>
              <a:buNone/>
              <a:defRPr sz="9600">
                <a:solidFill>
                  <a:schemeClr val="dk2"/>
                </a:solidFill>
              </a:defRPr>
            </a:lvl6pPr>
            <a:lvl7pPr lvl="6" algn="ctr">
              <a:spcBef>
                <a:spcPts val="0"/>
              </a:spcBef>
              <a:spcAft>
                <a:spcPts val="0"/>
              </a:spcAft>
              <a:buClr>
                <a:schemeClr val="dk2"/>
              </a:buClr>
              <a:buSzPts val="9600"/>
              <a:buNone/>
              <a:defRPr sz="9600">
                <a:solidFill>
                  <a:schemeClr val="dk2"/>
                </a:solidFill>
              </a:defRPr>
            </a:lvl7pPr>
            <a:lvl8pPr lvl="7" algn="ctr">
              <a:spcBef>
                <a:spcPts val="0"/>
              </a:spcBef>
              <a:spcAft>
                <a:spcPts val="0"/>
              </a:spcAft>
              <a:buClr>
                <a:schemeClr val="dk2"/>
              </a:buClr>
              <a:buSzPts val="9600"/>
              <a:buNone/>
              <a:defRPr sz="9600">
                <a:solidFill>
                  <a:schemeClr val="dk2"/>
                </a:solidFill>
              </a:defRPr>
            </a:lvl8pPr>
            <a:lvl9pPr lvl="8" algn="ctr">
              <a:spcBef>
                <a:spcPts val="0"/>
              </a:spcBef>
              <a:spcAft>
                <a:spcPts val="0"/>
              </a:spcAft>
              <a:buClr>
                <a:schemeClr val="dk2"/>
              </a:buClr>
              <a:buSzPts val="9600"/>
              <a:buNone/>
              <a:defRPr sz="9600">
                <a:solidFill>
                  <a:schemeClr val="dk2"/>
                </a:solidFill>
              </a:defRPr>
            </a:lvl9pPr>
          </a:lstStyle>
          <a:p/>
        </p:txBody>
      </p:sp>
      <p:sp>
        <p:nvSpPr>
          <p:cNvPr id="12" name="Shape 12"/>
          <p:cNvSpPr txBox="1"/>
          <p:nvPr>
            <p:ph idx="12" type="sldNum"/>
          </p:nvPr>
        </p:nvSpPr>
        <p:spPr>
          <a:xfrm>
            <a:off x="30804449" y="20266030"/>
            <a:ext cx="1975500" cy="1679100"/>
          </a:xfrm>
          <a:prstGeom prst="rect">
            <a:avLst/>
          </a:prstGeom>
        </p:spPr>
        <p:txBody>
          <a:bodyPr anchorCtr="0" anchor="ctr" bIns="292550" lIns="292550" spcFirstLastPara="1" rIns="292550" wrap="square" tIns="292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Shape 14"/>
          <p:cNvSpPr txBox="1"/>
          <p:nvPr>
            <p:ph type="title"/>
          </p:nvPr>
        </p:nvSpPr>
        <p:spPr>
          <a:xfrm>
            <a:off x="1645920" y="878842"/>
            <a:ext cx="29626800" cy="3657600"/>
          </a:xfrm>
          <a:prstGeom prst="rect">
            <a:avLst/>
          </a:prstGeom>
        </p:spPr>
        <p:txBody>
          <a:bodyPr anchorCtr="0" anchor="b" bIns="292550" lIns="292550" spcFirstLastPara="1" rIns="292550" wrap="square" tIns="292550"/>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p:txBody>
      </p:sp>
      <p:sp>
        <p:nvSpPr>
          <p:cNvPr id="15" name="Shape 15"/>
          <p:cNvSpPr txBox="1"/>
          <p:nvPr>
            <p:ph idx="1" type="body"/>
          </p:nvPr>
        </p:nvSpPr>
        <p:spPr>
          <a:xfrm>
            <a:off x="1645920" y="5120640"/>
            <a:ext cx="29626800" cy="15896700"/>
          </a:xfrm>
          <a:prstGeom prst="rect">
            <a:avLst/>
          </a:prstGeom>
        </p:spPr>
        <p:txBody>
          <a:bodyPr anchorCtr="0" anchor="t" bIns="292550" lIns="292550" spcFirstLastPara="1" rIns="292550" wrap="square" tIns="292550"/>
          <a:lstStyle>
            <a:lvl1pPr indent="-838200" lvl="0" marL="457200">
              <a:spcBef>
                <a:spcPts val="1900"/>
              </a:spcBef>
              <a:spcAft>
                <a:spcPts val="0"/>
              </a:spcAft>
              <a:buSzPts val="9600"/>
              <a:buChar char="●"/>
              <a:defRPr/>
            </a:lvl1pPr>
            <a:lvl2pPr indent="-717550" lvl="1" marL="914400">
              <a:spcBef>
                <a:spcPts val="0"/>
              </a:spcBef>
              <a:spcAft>
                <a:spcPts val="0"/>
              </a:spcAft>
              <a:buSzPts val="7700"/>
              <a:buChar char="○"/>
              <a:defRPr/>
            </a:lvl2pPr>
            <a:lvl3pPr indent="-717550" lvl="2" marL="1371600">
              <a:spcBef>
                <a:spcPts val="0"/>
              </a:spcBef>
              <a:spcAft>
                <a:spcPts val="0"/>
              </a:spcAft>
              <a:buSzPts val="7700"/>
              <a:buChar char="■"/>
              <a:defRPr/>
            </a:lvl3pPr>
            <a:lvl4pPr indent="-596900" lvl="3" marL="1828800">
              <a:spcBef>
                <a:spcPts val="0"/>
              </a:spcBef>
              <a:spcAft>
                <a:spcPts val="0"/>
              </a:spcAft>
              <a:buSzPts val="5800"/>
              <a:buChar char="●"/>
              <a:defRPr/>
            </a:lvl4pPr>
            <a:lvl5pPr indent="-596900" lvl="4" marL="2286000">
              <a:spcBef>
                <a:spcPts val="0"/>
              </a:spcBef>
              <a:spcAft>
                <a:spcPts val="0"/>
              </a:spcAft>
              <a:buSzPts val="5800"/>
              <a:buChar char="○"/>
              <a:defRPr/>
            </a:lvl5pPr>
            <a:lvl6pPr indent="-596900" lvl="5" marL="2743200">
              <a:spcBef>
                <a:spcPts val="0"/>
              </a:spcBef>
              <a:spcAft>
                <a:spcPts val="0"/>
              </a:spcAft>
              <a:buSzPts val="5800"/>
              <a:buChar char="■"/>
              <a:defRPr/>
            </a:lvl6pPr>
            <a:lvl7pPr indent="-596900" lvl="6" marL="3200400">
              <a:spcBef>
                <a:spcPts val="0"/>
              </a:spcBef>
              <a:spcAft>
                <a:spcPts val="0"/>
              </a:spcAft>
              <a:buSzPts val="5800"/>
              <a:buChar char="●"/>
              <a:defRPr/>
            </a:lvl7pPr>
            <a:lvl8pPr indent="-596900" lvl="7" marL="3657600">
              <a:spcBef>
                <a:spcPts val="0"/>
              </a:spcBef>
              <a:spcAft>
                <a:spcPts val="0"/>
              </a:spcAft>
              <a:buSzPts val="5800"/>
              <a:buChar char="○"/>
              <a:defRPr/>
            </a:lvl8pPr>
            <a:lvl9pPr indent="-596900" lvl="8" marL="4114800">
              <a:spcBef>
                <a:spcPts val="0"/>
              </a:spcBef>
              <a:spcAft>
                <a:spcPts val="0"/>
              </a:spcAft>
              <a:buSzPts val="5800"/>
              <a:buChar char="■"/>
              <a:defRPr/>
            </a:lvl9pPr>
          </a:lstStyle>
          <a:p/>
        </p:txBody>
      </p:sp>
      <p:sp>
        <p:nvSpPr>
          <p:cNvPr id="16" name="Shape 16"/>
          <p:cNvSpPr txBox="1"/>
          <p:nvPr>
            <p:ph idx="12" type="sldNum"/>
          </p:nvPr>
        </p:nvSpPr>
        <p:spPr>
          <a:xfrm>
            <a:off x="30804449" y="20266030"/>
            <a:ext cx="1975500" cy="1679100"/>
          </a:xfrm>
          <a:prstGeom prst="rect">
            <a:avLst/>
          </a:prstGeom>
        </p:spPr>
        <p:txBody>
          <a:bodyPr anchorCtr="0" anchor="ctr" bIns="292550" lIns="292550" spcFirstLastPara="1" rIns="292550" wrap="square" tIns="292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7" name="Shape 17"/>
        <p:cNvGrpSpPr/>
        <p:nvPr/>
      </p:nvGrpSpPr>
      <p:grpSpPr>
        <a:xfrm>
          <a:off x="0" y="0"/>
          <a:ext cx="0" cy="0"/>
          <a:chOff x="0" y="0"/>
          <a:chExt cx="0" cy="0"/>
        </a:xfrm>
      </p:grpSpPr>
      <p:sp>
        <p:nvSpPr>
          <p:cNvPr id="18" name="Shape 18"/>
          <p:cNvSpPr txBox="1"/>
          <p:nvPr>
            <p:ph type="title"/>
          </p:nvPr>
        </p:nvSpPr>
        <p:spPr>
          <a:xfrm>
            <a:off x="1645920" y="878842"/>
            <a:ext cx="29626800" cy="3657600"/>
          </a:xfrm>
          <a:prstGeom prst="rect">
            <a:avLst/>
          </a:prstGeom>
        </p:spPr>
        <p:txBody>
          <a:bodyPr anchorCtr="0" anchor="b" bIns="292550" lIns="292550" spcFirstLastPara="1" rIns="292550" wrap="square" tIns="292550"/>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p:txBody>
      </p:sp>
      <p:sp>
        <p:nvSpPr>
          <p:cNvPr id="19" name="Shape 19"/>
          <p:cNvSpPr txBox="1"/>
          <p:nvPr>
            <p:ph idx="1" type="body"/>
          </p:nvPr>
        </p:nvSpPr>
        <p:spPr>
          <a:xfrm>
            <a:off x="1645920" y="5120640"/>
            <a:ext cx="14380200" cy="15896700"/>
          </a:xfrm>
          <a:prstGeom prst="rect">
            <a:avLst/>
          </a:prstGeom>
        </p:spPr>
        <p:txBody>
          <a:bodyPr anchorCtr="0" anchor="t" bIns="292550" lIns="292550" spcFirstLastPara="1" rIns="292550" wrap="square" tIns="292550"/>
          <a:lstStyle>
            <a:lvl1pPr indent="-838200" lvl="0" marL="457200">
              <a:spcBef>
                <a:spcPts val="1900"/>
              </a:spcBef>
              <a:spcAft>
                <a:spcPts val="0"/>
              </a:spcAft>
              <a:buSzPts val="9600"/>
              <a:buChar char="●"/>
              <a:defRPr/>
            </a:lvl1pPr>
            <a:lvl2pPr indent="-717550" lvl="1" marL="914400">
              <a:spcBef>
                <a:spcPts val="0"/>
              </a:spcBef>
              <a:spcAft>
                <a:spcPts val="0"/>
              </a:spcAft>
              <a:buSzPts val="7700"/>
              <a:buChar char="○"/>
              <a:defRPr/>
            </a:lvl2pPr>
            <a:lvl3pPr indent="-717550" lvl="2" marL="1371600">
              <a:spcBef>
                <a:spcPts val="0"/>
              </a:spcBef>
              <a:spcAft>
                <a:spcPts val="0"/>
              </a:spcAft>
              <a:buSzPts val="7700"/>
              <a:buChar char="■"/>
              <a:defRPr/>
            </a:lvl3pPr>
            <a:lvl4pPr indent="-596900" lvl="3" marL="1828800">
              <a:spcBef>
                <a:spcPts val="0"/>
              </a:spcBef>
              <a:spcAft>
                <a:spcPts val="0"/>
              </a:spcAft>
              <a:buSzPts val="5800"/>
              <a:buChar char="●"/>
              <a:defRPr/>
            </a:lvl4pPr>
            <a:lvl5pPr indent="-596900" lvl="4" marL="2286000">
              <a:spcBef>
                <a:spcPts val="0"/>
              </a:spcBef>
              <a:spcAft>
                <a:spcPts val="0"/>
              </a:spcAft>
              <a:buSzPts val="5800"/>
              <a:buChar char="○"/>
              <a:defRPr/>
            </a:lvl5pPr>
            <a:lvl6pPr indent="-596900" lvl="5" marL="2743200">
              <a:spcBef>
                <a:spcPts val="0"/>
              </a:spcBef>
              <a:spcAft>
                <a:spcPts val="0"/>
              </a:spcAft>
              <a:buSzPts val="5800"/>
              <a:buChar char="■"/>
              <a:defRPr/>
            </a:lvl6pPr>
            <a:lvl7pPr indent="-596900" lvl="6" marL="3200400">
              <a:spcBef>
                <a:spcPts val="0"/>
              </a:spcBef>
              <a:spcAft>
                <a:spcPts val="0"/>
              </a:spcAft>
              <a:buSzPts val="5800"/>
              <a:buChar char="●"/>
              <a:defRPr/>
            </a:lvl7pPr>
            <a:lvl8pPr indent="-596900" lvl="7" marL="3657600">
              <a:spcBef>
                <a:spcPts val="0"/>
              </a:spcBef>
              <a:spcAft>
                <a:spcPts val="0"/>
              </a:spcAft>
              <a:buSzPts val="5800"/>
              <a:buChar char="○"/>
              <a:defRPr/>
            </a:lvl8pPr>
            <a:lvl9pPr indent="-596900" lvl="8" marL="4114800">
              <a:spcBef>
                <a:spcPts val="0"/>
              </a:spcBef>
              <a:spcAft>
                <a:spcPts val="0"/>
              </a:spcAft>
              <a:buSzPts val="5800"/>
              <a:buChar char="■"/>
              <a:defRPr/>
            </a:lvl9pPr>
          </a:lstStyle>
          <a:p/>
        </p:txBody>
      </p:sp>
      <p:sp>
        <p:nvSpPr>
          <p:cNvPr id="20" name="Shape 20"/>
          <p:cNvSpPr txBox="1"/>
          <p:nvPr>
            <p:ph idx="2" type="body"/>
          </p:nvPr>
        </p:nvSpPr>
        <p:spPr>
          <a:xfrm>
            <a:off x="16892186" y="5120640"/>
            <a:ext cx="14380200" cy="15896700"/>
          </a:xfrm>
          <a:prstGeom prst="rect">
            <a:avLst/>
          </a:prstGeom>
        </p:spPr>
        <p:txBody>
          <a:bodyPr anchorCtr="0" anchor="t" bIns="292550" lIns="292550" spcFirstLastPara="1" rIns="292550" wrap="square" tIns="292550"/>
          <a:lstStyle>
            <a:lvl1pPr indent="-838200" lvl="0" marL="457200">
              <a:spcBef>
                <a:spcPts val="1900"/>
              </a:spcBef>
              <a:spcAft>
                <a:spcPts val="0"/>
              </a:spcAft>
              <a:buSzPts val="9600"/>
              <a:buChar char="●"/>
              <a:defRPr/>
            </a:lvl1pPr>
            <a:lvl2pPr indent="-717550" lvl="1" marL="914400">
              <a:spcBef>
                <a:spcPts val="0"/>
              </a:spcBef>
              <a:spcAft>
                <a:spcPts val="0"/>
              </a:spcAft>
              <a:buSzPts val="7700"/>
              <a:buChar char="○"/>
              <a:defRPr/>
            </a:lvl2pPr>
            <a:lvl3pPr indent="-717550" lvl="2" marL="1371600">
              <a:spcBef>
                <a:spcPts val="0"/>
              </a:spcBef>
              <a:spcAft>
                <a:spcPts val="0"/>
              </a:spcAft>
              <a:buSzPts val="7700"/>
              <a:buChar char="■"/>
              <a:defRPr/>
            </a:lvl3pPr>
            <a:lvl4pPr indent="-596900" lvl="3" marL="1828800">
              <a:spcBef>
                <a:spcPts val="0"/>
              </a:spcBef>
              <a:spcAft>
                <a:spcPts val="0"/>
              </a:spcAft>
              <a:buSzPts val="5800"/>
              <a:buChar char="●"/>
              <a:defRPr/>
            </a:lvl4pPr>
            <a:lvl5pPr indent="-596900" lvl="4" marL="2286000">
              <a:spcBef>
                <a:spcPts val="0"/>
              </a:spcBef>
              <a:spcAft>
                <a:spcPts val="0"/>
              </a:spcAft>
              <a:buSzPts val="5800"/>
              <a:buChar char="○"/>
              <a:defRPr/>
            </a:lvl5pPr>
            <a:lvl6pPr indent="-596900" lvl="5" marL="2743200">
              <a:spcBef>
                <a:spcPts val="0"/>
              </a:spcBef>
              <a:spcAft>
                <a:spcPts val="0"/>
              </a:spcAft>
              <a:buSzPts val="5800"/>
              <a:buChar char="■"/>
              <a:defRPr/>
            </a:lvl6pPr>
            <a:lvl7pPr indent="-596900" lvl="6" marL="3200400">
              <a:spcBef>
                <a:spcPts val="0"/>
              </a:spcBef>
              <a:spcAft>
                <a:spcPts val="0"/>
              </a:spcAft>
              <a:buSzPts val="5800"/>
              <a:buChar char="●"/>
              <a:defRPr/>
            </a:lvl7pPr>
            <a:lvl8pPr indent="-596900" lvl="7" marL="3657600">
              <a:spcBef>
                <a:spcPts val="0"/>
              </a:spcBef>
              <a:spcAft>
                <a:spcPts val="0"/>
              </a:spcAft>
              <a:buSzPts val="5800"/>
              <a:buChar char="○"/>
              <a:defRPr/>
            </a:lvl8pPr>
            <a:lvl9pPr indent="-596900" lvl="8" marL="4114800">
              <a:spcBef>
                <a:spcPts val="0"/>
              </a:spcBef>
              <a:spcAft>
                <a:spcPts val="0"/>
              </a:spcAft>
              <a:buSzPts val="5800"/>
              <a:buChar char="■"/>
              <a:defRPr/>
            </a:lvl9pPr>
          </a:lstStyle>
          <a:p/>
        </p:txBody>
      </p:sp>
      <p:sp>
        <p:nvSpPr>
          <p:cNvPr id="21" name="Shape 21"/>
          <p:cNvSpPr txBox="1"/>
          <p:nvPr>
            <p:ph idx="12" type="sldNum"/>
          </p:nvPr>
        </p:nvSpPr>
        <p:spPr>
          <a:xfrm>
            <a:off x="30804449" y="20266030"/>
            <a:ext cx="1975500" cy="1679100"/>
          </a:xfrm>
          <a:prstGeom prst="rect">
            <a:avLst/>
          </a:prstGeom>
        </p:spPr>
        <p:txBody>
          <a:bodyPr anchorCtr="0" anchor="ctr" bIns="292550" lIns="292550" spcFirstLastPara="1" rIns="292550" wrap="square" tIns="292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 name="Shape 22"/>
        <p:cNvGrpSpPr/>
        <p:nvPr/>
      </p:nvGrpSpPr>
      <p:grpSpPr>
        <a:xfrm>
          <a:off x="0" y="0"/>
          <a:ext cx="0" cy="0"/>
          <a:chOff x="0" y="0"/>
          <a:chExt cx="0" cy="0"/>
        </a:xfrm>
      </p:grpSpPr>
      <p:sp>
        <p:nvSpPr>
          <p:cNvPr id="23" name="Shape 23"/>
          <p:cNvSpPr txBox="1"/>
          <p:nvPr>
            <p:ph type="title"/>
          </p:nvPr>
        </p:nvSpPr>
        <p:spPr>
          <a:xfrm>
            <a:off x="1645920" y="878842"/>
            <a:ext cx="29626800" cy="3657600"/>
          </a:xfrm>
          <a:prstGeom prst="rect">
            <a:avLst/>
          </a:prstGeom>
        </p:spPr>
        <p:txBody>
          <a:bodyPr anchorCtr="0" anchor="b" bIns="292550" lIns="292550" spcFirstLastPara="1" rIns="292550" wrap="square" tIns="292550"/>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p:txBody>
      </p:sp>
      <p:sp>
        <p:nvSpPr>
          <p:cNvPr id="24" name="Shape 24"/>
          <p:cNvSpPr txBox="1"/>
          <p:nvPr>
            <p:ph idx="12" type="sldNum"/>
          </p:nvPr>
        </p:nvSpPr>
        <p:spPr>
          <a:xfrm>
            <a:off x="30804449" y="20266030"/>
            <a:ext cx="1975500" cy="1679100"/>
          </a:xfrm>
          <a:prstGeom prst="rect">
            <a:avLst/>
          </a:prstGeom>
        </p:spPr>
        <p:txBody>
          <a:bodyPr anchorCtr="0" anchor="ctr" bIns="292550" lIns="292550" spcFirstLastPara="1" rIns="292550" wrap="square" tIns="292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5" name="Shape 25"/>
        <p:cNvGrpSpPr/>
        <p:nvPr/>
      </p:nvGrpSpPr>
      <p:grpSpPr>
        <a:xfrm>
          <a:off x="0" y="0"/>
          <a:ext cx="0" cy="0"/>
          <a:chOff x="0" y="0"/>
          <a:chExt cx="0" cy="0"/>
        </a:xfrm>
      </p:grpSpPr>
      <p:sp>
        <p:nvSpPr>
          <p:cNvPr id="26" name="Shape 26"/>
          <p:cNvSpPr txBox="1"/>
          <p:nvPr>
            <p:ph idx="1" type="body"/>
          </p:nvPr>
        </p:nvSpPr>
        <p:spPr>
          <a:xfrm>
            <a:off x="1645920" y="18800253"/>
            <a:ext cx="29626800" cy="2216700"/>
          </a:xfrm>
          <a:prstGeom prst="rect">
            <a:avLst/>
          </a:prstGeom>
        </p:spPr>
        <p:txBody>
          <a:bodyPr anchorCtr="0" anchor="t" bIns="292550" lIns="292550" spcFirstLastPara="1" rIns="292550" wrap="square" tIns="292550"/>
          <a:lstStyle>
            <a:lvl1pPr indent="-228600" lvl="0" marL="457200" algn="ctr">
              <a:spcBef>
                <a:spcPts val="1200"/>
              </a:spcBef>
              <a:spcAft>
                <a:spcPts val="0"/>
              </a:spcAft>
              <a:buSzPts val="5800"/>
              <a:buNone/>
              <a:defRPr sz="5800"/>
            </a:lvl1pPr>
          </a:lstStyle>
          <a:p/>
        </p:txBody>
      </p:sp>
      <p:sp>
        <p:nvSpPr>
          <p:cNvPr id="27" name="Shape 27"/>
          <p:cNvSpPr txBox="1"/>
          <p:nvPr>
            <p:ph idx="12" type="sldNum"/>
          </p:nvPr>
        </p:nvSpPr>
        <p:spPr>
          <a:xfrm>
            <a:off x="30804449" y="20266030"/>
            <a:ext cx="1975500" cy="1679100"/>
          </a:xfrm>
          <a:prstGeom prst="rect">
            <a:avLst/>
          </a:prstGeom>
        </p:spPr>
        <p:txBody>
          <a:bodyPr anchorCtr="0" anchor="ctr" bIns="292550" lIns="292550" spcFirstLastPara="1" rIns="292550" wrap="square" tIns="292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 name="Shape 28"/>
        <p:cNvGrpSpPr/>
        <p:nvPr/>
      </p:nvGrpSpPr>
      <p:grpSpPr>
        <a:xfrm>
          <a:off x="0" y="0"/>
          <a:ext cx="0" cy="0"/>
          <a:chOff x="0" y="0"/>
          <a:chExt cx="0" cy="0"/>
        </a:xfrm>
      </p:grpSpPr>
      <p:sp>
        <p:nvSpPr>
          <p:cNvPr id="29" name="Shape 29"/>
          <p:cNvSpPr txBox="1"/>
          <p:nvPr>
            <p:ph idx="12" type="sldNum"/>
          </p:nvPr>
        </p:nvSpPr>
        <p:spPr>
          <a:xfrm>
            <a:off x="30804449" y="20266030"/>
            <a:ext cx="1975500" cy="1679100"/>
          </a:xfrm>
          <a:prstGeom prst="rect">
            <a:avLst/>
          </a:prstGeom>
        </p:spPr>
        <p:txBody>
          <a:bodyPr anchorCtr="0" anchor="ctr" bIns="292550" lIns="292550" spcFirstLastPara="1" rIns="292550" wrap="square" tIns="2925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645920" y="878842"/>
            <a:ext cx="29626800" cy="3657600"/>
          </a:xfrm>
          <a:prstGeom prst="rect">
            <a:avLst/>
          </a:prstGeom>
          <a:noFill/>
          <a:ln>
            <a:noFill/>
          </a:ln>
        </p:spPr>
        <p:txBody>
          <a:bodyPr anchorCtr="0" anchor="b" bIns="292550" lIns="292550" spcFirstLastPara="1" rIns="292550" wrap="square" tIns="292550"/>
          <a:lstStyle>
            <a:lvl1pPr lvl="0">
              <a:spcBef>
                <a:spcPts val="0"/>
              </a:spcBef>
              <a:spcAft>
                <a:spcPts val="0"/>
              </a:spcAft>
              <a:buClr>
                <a:schemeClr val="dk1"/>
              </a:buClr>
              <a:buSzPts val="11500"/>
              <a:buNone/>
              <a:defRPr b="1" sz="11500">
                <a:solidFill>
                  <a:schemeClr val="dk1"/>
                </a:solidFill>
              </a:defRPr>
            </a:lvl1pPr>
            <a:lvl2pPr lvl="1">
              <a:spcBef>
                <a:spcPts val="0"/>
              </a:spcBef>
              <a:spcAft>
                <a:spcPts val="0"/>
              </a:spcAft>
              <a:buClr>
                <a:schemeClr val="dk1"/>
              </a:buClr>
              <a:buSzPts val="11500"/>
              <a:buNone/>
              <a:defRPr b="1" sz="11500">
                <a:solidFill>
                  <a:schemeClr val="dk1"/>
                </a:solidFill>
              </a:defRPr>
            </a:lvl2pPr>
            <a:lvl3pPr lvl="2">
              <a:spcBef>
                <a:spcPts val="0"/>
              </a:spcBef>
              <a:spcAft>
                <a:spcPts val="0"/>
              </a:spcAft>
              <a:buClr>
                <a:schemeClr val="dk1"/>
              </a:buClr>
              <a:buSzPts val="11500"/>
              <a:buNone/>
              <a:defRPr b="1" sz="11500">
                <a:solidFill>
                  <a:schemeClr val="dk1"/>
                </a:solidFill>
              </a:defRPr>
            </a:lvl3pPr>
            <a:lvl4pPr lvl="3">
              <a:spcBef>
                <a:spcPts val="0"/>
              </a:spcBef>
              <a:spcAft>
                <a:spcPts val="0"/>
              </a:spcAft>
              <a:buClr>
                <a:schemeClr val="dk1"/>
              </a:buClr>
              <a:buSzPts val="11500"/>
              <a:buNone/>
              <a:defRPr b="1" sz="11500">
                <a:solidFill>
                  <a:schemeClr val="dk1"/>
                </a:solidFill>
              </a:defRPr>
            </a:lvl4pPr>
            <a:lvl5pPr lvl="4">
              <a:spcBef>
                <a:spcPts val="0"/>
              </a:spcBef>
              <a:spcAft>
                <a:spcPts val="0"/>
              </a:spcAft>
              <a:buClr>
                <a:schemeClr val="dk1"/>
              </a:buClr>
              <a:buSzPts val="11500"/>
              <a:buNone/>
              <a:defRPr b="1" sz="11500">
                <a:solidFill>
                  <a:schemeClr val="dk1"/>
                </a:solidFill>
              </a:defRPr>
            </a:lvl5pPr>
            <a:lvl6pPr lvl="5">
              <a:spcBef>
                <a:spcPts val="0"/>
              </a:spcBef>
              <a:spcAft>
                <a:spcPts val="0"/>
              </a:spcAft>
              <a:buClr>
                <a:schemeClr val="dk1"/>
              </a:buClr>
              <a:buSzPts val="11500"/>
              <a:buNone/>
              <a:defRPr b="1" sz="11500">
                <a:solidFill>
                  <a:schemeClr val="dk1"/>
                </a:solidFill>
              </a:defRPr>
            </a:lvl6pPr>
            <a:lvl7pPr lvl="6">
              <a:spcBef>
                <a:spcPts val="0"/>
              </a:spcBef>
              <a:spcAft>
                <a:spcPts val="0"/>
              </a:spcAft>
              <a:buClr>
                <a:schemeClr val="dk1"/>
              </a:buClr>
              <a:buSzPts val="11500"/>
              <a:buNone/>
              <a:defRPr b="1" sz="11500">
                <a:solidFill>
                  <a:schemeClr val="dk1"/>
                </a:solidFill>
              </a:defRPr>
            </a:lvl7pPr>
            <a:lvl8pPr lvl="7">
              <a:spcBef>
                <a:spcPts val="0"/>
              </a:spcBef>
              <a:spcAft>
                <a:spcPts val="0"/>
              </a:spcAft>
              <a:buClr>
                <a:schemeClr val="dk1"/>
              </a:buClr>
              <a:buSzPts val="11500"/>
              <a:buNone/>
              <a:defRPr b="1" sz="11500">
                <a:solidFill>
                  <a:schemeClr val="dk1"/>
                </a:solidFill>
              </a:defRPr>
            </a:lvl8pPr>
            <a:lvl9pPr lvl="8">
              <a:spcBef>
                <a:spcPts val="0"/>
              </a:spcBef>
              <a:spcAft>
                <a:spcPts val="0"/>
              </a:spcAft>
              <a:buClr>
                <a:schemeClr val="dk1"/>
              </a:buClr>
              <a:buSzPts val="11500"/>
              <a:buNone/>
              <a:defRPr b="1" sz="11500">
                <a:solidFill>
                  <a:schemeClr val="dk1"/>
                </a:solidFill>
              </a:defRPr>
            </a:lvl9pPr>
          </a:lstStyle>
          <a:p/>
        </p:txBody>
      </p:sp>
      <p:sp>
        <p:nvSpPr>
          <p:cNvPr id="7" name="Shape 7"/>
          <p:cNvSpPr txBox="1"/>
          <p:nvPr>
            <p:ph idx="1" type="body"/>
          </p:nvPr>
        </p:nvSpPr>
        <p:spPr>
          <a:xfrm>
            <a:off x="1645920" y="5120640"/>
            <a:ext cx="29626800" cy="15896700"/>
          </a:xfrm>
          <a:prstGeom prst="rect">
            <a:avLst/>
          </a:prstGeom>
          <a:noFill/>
          <a:ln>
            <a:noFill/>
          </a:ln>
        </p:spPr>
        <p:txBody>
          <a:bodyPr anchorCtr="0" anchor="t" bIns="292550" lIns="292550" spcFirstLastPara="1" rIns="292550" wrap="square" tIns="292550"/>
          <a:lstStyle>
            <a:lvl1pPr indent="-838200" lvl="0" marL="457200">
              <a:spcBef>
                <a:spcPts val="1900"/>
              </a:spcBef>
              <a:spcAft>
                <a:spcPts val="0"/>
              </a:spcAft>
              <a:buClr>
                <a:schemeClr val="dk1"/>
              </a:buClr>
              <a:buSzPts val="9600"/>
              <a:buChar char="●"/>
              <a:defRPr sz="9600">
                <a:solidFill>
                  <a:schemeClr val="dk1"/>
                </a:solidFill>
              </a:defRPr>
            </a:lvl1pPr>
            <a:lvl2pPr indent="-717550" lvl="1" marL="914400">
              <a:spcBef>
                <a:spcPts val="0"/>
              </a:spcBef>
              <a:spcAft>
                <a:spcPts val="0"/>
              </a:spcAft>
              <a:buClr>
                <a:schemeClr val="dk1"/>
              </a:buClr>
              <a:buSzPts val="7700"/>
              <a:buChar char="○"/>
              <a:defRPr sz="7700">
                <a:solidFill>
                  <a:schemeClr val="dk1"/>
                </a:solidFill>
              </a:defRPr>
            </a:lvl2pPr>
            <a:lvl3pPr indent="-717550" lvl="2" marL="1371600">
              <a:spcBef>
                <a:spcPts val="0"/>
              </a:spcBef>
              <a:spcAft>
                <a:spcPts val="0"/>
              </a:spcAft>
              <a:buClr>
                <a:schemeClr val="dk1"/>
              </a:buClr>
              <a:buSzPts val="7700"/>
              <a:buChar char="■"/>
              <a:defRPr sz="7700">
                <a:solidFill>
                  <a:schemeClr val="dk1"/>
                </a:solidFill>
              </a:defRPr>
            </a:lvl3pPr>
            <a:lvl4pPr indent="-596900" lvl="3" marL="1828800">
              <a:spcBef>
                <a:spcPts val="0"/>
              </a:spcBef>
              <a:spcAft>
                <a:spcPts val="0"/>
              </a:spcAft>
              <a:buClr>
                <a:schemeClr val="dk1"/>
              </a:buClr>
              <a:buSzPts val="5800"/>
              <a:buChar char="●"/>
              <a:defRPr sz="5800">
                <a:solidFill>
                  <a:schemeClr val="dk1"/>
                </a:solidFill>
              </a:defRPr>
            </a:lvl4pPr>
            <a:lvl5pPr indent="-596900" lvl="4" marL="2286000">
              <a:spcBef>
                <a:spcPts val="0"/>
              </a:spcBef>
              <a:spcAft>
                <a:spcPts val="0"/>
              </a:spcAft>
              <a:buClr>
                <a:schemeClr val="dk1"/>
              </a:buClr>
              <a:buSzPts val="5800"/>
              <a:buChar char="○"/>
              <a:defRPr sz="5800">
                <a:solidFill>
                  <a:schemeClr val="dk1"/>
                </a:solidFill>
              </a:defRPr>
            </a:lvl5pPr>
            <a:lvl6pPr indent="-596900" lvl="5" marL="2743200">
              <a:spcBef>
                <a:spcPts val="0"/>
              </a:spcBef>
              <a:spcAft>
                <a:spcPts val="0"/>
              </a:spcAft>
              <a:buClr>
                <a:schemeClr val="dk1"/>
              </a:buClr>
              <a:buSzPts val="5800"/>
              <a:buChar char="■"/>
              <a:defRPr sz="5800">
                <a:solidFill>
                  <a:schemeClr val="dk1"/>
                </a:solidFill>
              </a:defRPr>
            </a:lvl6pPr>
            <a:lvl7pPr indent="-596900" lvl="6" marL="3200400">
              <a:spcBef>
                <a:spcPts val="0"/>
              </a:spcBef>
              <a:spcAft>
                <a:spcPts val="0"/>
              </a:spcAft>
              <a:buClr>
                <a:schemeClr val="dk1"/>
              </a:buClr>
              <a:buSzPts val="5800"/>
              <a:buChar char="●"/>
              <a:defRPr sz="5800">
                <a:solidFill>
                  <a:schemeClr val="dk1"/>
                </a:solidFill>
              </a:defRPr>
            </a:lvl7pPr>
            <a:lvl8pPr indent="-596900" lvl="7" marL="3657600">
              <a:spcBef>
                <a:spcPts val="0"/>
              </a:spcBef>
              <a:spcAft>
                <a:spcPts val="0"/>
              </a:spcAft>
              <a:buClr>
                <a:schemeClr val="dk1"/>
              </a:buClr>
              <a:buSzPts val="5800"/>
              <a:buChar char="○"/>
              <a:defRPr sz="5800">
                <a:solidFill>
                  <a:schemeClr val="dk1"/>
                </a:solidFill>
              </a:defRPr>
            </a:lvl8pPr>
            <a:lvl9pPr indent="-596900" lvl="8" marL="4114800">
              <a:spcBef>
                <a:spcPts val="0"/>
              </a:spcBef>
              <a:spcAft>
                <a:spcPts val="0"/>
              </a:spcAft>
              <a:buClr>
                <a:schemeClr val="dk1"/>
              </a:buClr>
              <a:buSzPts val="5800"/>
              <a:buChar char="■"/>
              <a:defRPr sz="5800">
                <a:solidFill>
                  <a:schemeClr val="dk1"/>
                </a:solidFill>
              </a:defRPr>
            </a:lvl9pPr>
          </a:lstStyle>
          <a:p/>
        </p:txBody>
      </p:sp>
      <p:sp>
        <p:nvSpPr>
          <p:cNvPr id="8" name="Shape 8"/>
          <p:cNvSpPr txBox="1"/>
          <p:nvPr>
            <p:ph idx="12" type="sldNum"/>
          </p:nvPr>
        </p:nvSpPr>
        <p:spPr>
          <a:xfrm>
            <a:off x="30804449" y="20266030"/>
            <a:ext cx="1975500" cy="1679100"/>
          </a:xfrm>
          <a:prstGeom prst="rect">
            <a:avLst/>
          </a:prstGeom>
          <a:noFill/>
          <a:ln>
            <a:noFill/>
          </a:ln>
        </p:spPr>
        <p:txBody>
          <a:bodyPr anchorCtr="0" anchor="ctr" bIns="292550" lIns="292550" spcFirstLastPara="1" rIns="292550" wrap="square" tIns="292550">
            <a:noAutofit/>
          </a:bodyPr>
          <a:lstStyle>
            <a:lvl1pPr lvl="0" algn="r">
              <a:buNone/>
              <a:defRPr sz="4200">
                <a:solidFill>
                  <a:schemeClr val="dk1"/>
                </a:solidFill>
              </a:defRPr>
            </a:lvl1pPr>
            <a:lvl2pPr lvl="1" algn="r">
              <a:buNone/>
              <a:defRPr sz="4200">
                <a:solidFill>
                  <a:schemeClr val="dk1"/>
                </a:solidFill>
              </a:defRPr>
            </a:lvl2pPr>
            <a:lvl3pPr lvl="2" algn="r">
              <a:buNone/>
              <a:defRPr sz="4200">
                <a:solidFill>
                  <a:schemeClr val="dk1"/>
                </a:solidFill>
              </a:defRPr>
            </a:lvl3pPr>
            <a:lvl4pPr lvl="3" algn="r">
              <a:buNone/>
              <a:defRPr sz="4200">
                <a:solidFill>
                  <a:schemeClr val="dk1"/>
                </a:solidFill>
              </a:defRPr>
            </a:lvl4pPr>
            <a:lvl5pPr lvl="4" algn="r">
              <a:buNone/>
              <a:defRPr sz="4200">
                <a:solidFill>
                  <a:schemeClr val="dk1"/>
                </a:solidFill>
              </a:defRPr>
            </a:lvl5pPr>
            <a:lvl6pPr lvl="5" algn="r">
              <a:buNone/>
              <a:defRPr sz="4200">
                <a:solidFill>
                  <a:schemeClr val="dk1"/>
                </a:solidFill>
              </a:defRPr>
            </a:lvl6pPr>
            <a:lvl7pPr lvl="6" algn="r">
              <a:buNone/>
              <a:defRPr sz="4200">
                <a:solidFill>
                  <a:schemeClr val="dk1"/>
                </a:solidFill>
              </a:defRPr>
            </a:lvl7pPr>
            <a:lvl8pPr lvl="7" algn="r">
              <a:buNone/>
              <a:defRPr sz="4200">
                <a:solidFill>
                  <a:schemeClr val="dk1"/>
                </a:solidFill>
              </a:defRPr>
            </a:lvl8pPr>
            <a:lvl9pPr lvl="8" algn="r">
              <a:buNone/>
              <a:defRPr sz="4200">
                <a:solidFill>
                  <a:schemeClr val="dk1"/>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genome.ucsc.edu/staff.html" TargetMode="External"/><Relationship Id="rId10" Type="http://schemas.openxmlformats.org/officeDocument/2006/relationships/image" Target="../media/image2.png"/><Relationship Id="rId13" Type="http://schemas.openxmlformats.org/officeDocument/2006/relationships/image" Target="../media/image5.png"/><Relationship Id="rId12" Type="http://schemas.openxmlformats.org/officeDocument/2006/relationships/hyperlink" Target="http://hgdownload.soe.ucsc.edu/admin/exe/"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jpg"/><Relationship Id="rId9" Type="http://schemas.openxmlformats.org/officeDocument/2006/relationships/hyperlink" Target="http://genome.ucsc.edu/training/index.html" TargetMode="External"/><Relationship Id="rId15" Type="http://schemas.openxmlformats.org/officeDocument/2006/relationships/hyperlink" Target="http://www.cyverse.org/" TargetMode="External"/><Relationship Id="rId14" Type="http://schemas.openxmlformats.org/officeDocument/2006/relationships/image" Target="../media/image4.png"/><Relationship Id="rId16" Type="http://schemas.openxmlformats.org/officeDocument/2006/relationships/hyperlink" Target="http://hgwdev.soe.ucsc.edu/~jairo/posters/ucscPostDoc_2018.pdf" TargetMode="External"/><Relationship Id="rId5" Type="http://schemas.openxmlformats.org/officeDocument/2006/relationships/hyperlink" Target="https://academic.oup.com/nar/article-lookup/doi/10.1093/nar/gkx1020" TargetMode="External"/><Relationship Id="rId6" Type="http://schemas.openxmlformats.org/officeDocument/2006/relationships/hyperlink" Target="https://www.ncbi.nlm.nih.gov/pubmed/29106570" TargetMode="External"/><Relationship Id="rId7" Type="http://schemas.openxmlformats.org/officeDocument/2006/relationships/hyperlink" Target="https://www.ncbi.nlm.nih.gov/pmc/articles/PMC5753355/" TargetMode="External"/><Relationship Id="rId8" Type="http://schemas.openxmlformats.org/officeDocument/2006/relationships/hyperlink" Target="mailto:genome@soe.ucsc.ed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 name="Shape 33"/>
        <p:cNvGrpSpPr/>
        <p:nvPr/>
      </p:nvGrpSpPr>
      <p:grpSpPr>
        <a:xfrm>
          <a:off x="0" y="0"/>
          <a:ext cx="0" cy="0"/>
          <a:chOff x="0" y="0"/>
          <a:chExt cx="0" cy="0"/>
        </a:xfrm>
      </p:grpSpPr>
      <p:sp>
        <p:nvSpPr>
          <p:cNvPr id="34" name="Shape 34"/>
          <p:cNvSpPr/>
          <p:nvPr/>
        </p:nvSpPr>
        <p:spPr>
          <a:xfrm>
            <a:off x="0" y="0"/>
            <a:ext cx="32918400" cy="4400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txBox="1"/>
          <p:nvPr/>
        </p:nvSpPr>
        <p:spPr>
          <a:xfrm>
            <a:off x="8231400" y="304675"/>
            <a:ext cx="16455600" cy="2351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sz="7200">
                <a:solidFill>
                  <a:srgbClr val="FFFFFF"/>
                </a:solidFill>
              </a:rPr>
              <a:t>Visualizing RNA-seq data in the</a:t>
            </a:r>
            <a:endParaRPr b="1" sz="7200">
              <a:solidFill>
                <a:srgbClr val="FFFFFF"/>
              </a:solidFill>
            </a:endParaRPr>
          </a:p>
          <a:p>
            <a:pPr indent="0" lvl="0" marL="0" algn="ctr">
              <a:spcBef>
                <a:spcPts val="0"/>
              </a:spcBef>
              <a:spcAft>
                <a:spcPts val="0"/>
              </a:spcAft>
              <a:buNone/>
            </a:pPr>
            <a:r>
              <a:rPr b="1" lang="en" sz="7200">
                <a:solidFill>
                  <a:srgbClr val="FFFFFF"/>
                </a:solidFill>
              </a:rPr>
              <a:t>UCSC Genome Browser </a:t>
            </a:r>
            <a:endParaRPr b="1" sz="7200">
              <a:solidFill>
                <a:srgbClr val="FFFFFF"/>
              </a:solidFill>
            </a:endParaRPr>
          </a:p>
        </p:txBody>
      </p:sp>
      <p:pic>
        <p:nvPicPr>
          <p:cNvPr id="36" name="Shape 36"/>
          <p:cNvPicPr preferRelativeResize="0"/>
          <p:nvPr/>
        </p:nvPicPr>
        <p:blipFill>
          <a:blip r:embed="rId3">
            <a:alphaModFix/>
          </a:blip>
          <a:stretch>
            <a:fillRect/>
          </a:stretch>
        </p:blipFill>
        <p:spPr>
          <a:xfrm>
            <a:off x="24710050" y="19075453"/>
            <a:ext cx="7593000" cy="1487546"/>
          </a:xfrm>
          <a:prstGeom prst="rect">
            <a:avLst/>
          </a:prstGeom>
          <a:noFill/>
          <a:ln>
            <a:noFill/>
          </a:ln>
        </p:spPr>
      </p:pic>
      <p:pic>
        <p:nvPicPr>
          <p:cNvPr id="37" name="Shape 37"/>
          <p:cNvPicPr preferRelativeResize="0"/>
          <p:nvPr/>
        </p:nvPicPr>
        <p:blipFill>
          <a:blip r:embed="rId4">
            <a:alphaModFix/>
          </a:blip>
          <a:stretch>
            <a:fillRect/>
          </a:stretch>
        </p:blipFill>
        <p:spPr>
          <a:xfrm>
            <a:off x="21586650" y="19107450"/>
            <a:ext cx="2289573" cy="2467200"/>
          </a:xfrm>
          <a:prstGeom prst="rect">
            <a:avLst/>
          </a:prstGeom>
          <a:noFill/>
          <a:ln>
            <a:noFill/>
          </a:ln>
        </p:spPr>
      </p:pic>
      <p:sp>
        <p:nvSpPr>
          <p:cNvPr id="38" name="Shape 38"/>
          <p:cNvSpPr txBox="1"/>
          <p:nvPr/>
        </p:nvSpPr>
        <p:spPr>
          <a:xfrm>
            <a:off x="471850" y="5428775"/>
            <a:ext cx="8582700" cy="1933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000"/>
              <a:t>RNA-seq is a method to quantify, discover, and characterize RNA from a biological sample. This data can be visualized in the Genome Browser in the following data formats:</a:t>
            </a:r>
            <a:endParaRPr sz="3000"/>
          </a:p>
        </p:txBody>
      </p:sp>
      <p:sp>
        <p:nvSpPr>
          <p:cNvPr id="39" name="Shape 39"/>
          <p:cNvSpPr txBox="1"/>
          <p:nvPr/>
        </p:nvSpPr>
        <p:spPr>
          <a:xfrm>
            <a:off x="9412738" y="13063400"/>
            <a:ext cx="11164200" cy="1528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3000"/>
              <a:t>barChart</a:t>
            </a:r>
            <a:r>
              <a:rPr lang="en" sz="3000"/>
              <a:t> track format was created to help visualize tissue expression data. Each bar represents the median transcript expression levels (TPM) in 53 tissues. </a:t>
            </a:r>
            <a:endParaRPr sz="3000"/>
          </a:p>
        </p:txBody>
      </p:sp>
      <p:sp>
        <p:nvSpPr>
          <p:cNvPr id="40" name="Shape 40"/>
          <p:cNvSpPr txBox="1"/>
          <p:nvPr/>
        </p:nvSpPr>
        <p:spPr>
          <a:xfrm>
            <a:off x="4213800" y="3009363"/>
            <a:ext cx="24490800" cy="11391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2900" u="sng">
                <a:solidFill>
                  <a:srgbClr val="FFFFFF"/>
                </a:solidFill>
              </a:rPr>
              <a:t>Jairo Navarro Gonzalez</a:t>
            </a:r>
            <a:r>
              <a:rPr lang="en" sz="2900">
                <a:solidFill>
                  <a:srgbClr val="FFFFFF"/>
                </a:solidFill>
              </a:rPr>
              <a:t>, Galt P. Barber, Jonathan Casper, Hiram Clawson, Chris Eisenhart, Max Haeussler, Angie S. Hinrichs, Brian T. Lee, Christopher M. Lee, Brian J. Raney, Kate R. Rosenbloom, Matt L. Speir, Cath Tyner, Ann S. Zweig, David Haussler, Robert M. Kuhn, W. James Kent</a:t>
            </a:r>
            <a:endParaRPr sz="2900">
              <a:solidFill>
                <a:srgbClr val="FFFFFF"/>
              </a:solidFill>
            </a:endParaRPr>
          </a:p>
        </p:txBody>
      </p:sp>
      <p:sp>
        <p:nvSpPr>
          <p:cNvPr id="41" name="Shape 41"/>
          <p:cNvSpPr txBox="1"/>
          <p:nvPr/>
        </p:nvSpPr>
        <p:spPr>
          <a:xfrm>
            <a:off x="9290800" y="19124350"/>
            <a:ext cx="6248400" cy="621600"/>
          </a:xfrm>
          <a:prstGeom prst="rect">
            <a:avLst/>
          </a:prstGeom>
          <a:solidFill>
            <a:srgbClr val="0737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rPr>
              <a:t>Acknowledgements</a:t>
            </a:r>
            <a:endParaRPr b="1" sz="3600">
              <a:solidFill>
                <a:srgbClr val="FFFFFF"/>
              </a:solidFill>
            </a:endParaRPr>
          </a:p>
        </p:txBody>
      </p:sp>
      <p:sp>
        <p:nvSpPr>
          <p:cNvPr id="42" name="Shape 42"/>
          <p:cNvSpPr txBox="1"/>
          <p:nvPr/>
        </p:nvSpPr>
        <p:spPr>
          <a:xfrm>
            <a:off x="16117925" y="19126825"/>
            <a:ext cx="4803300" cy="621600"/>
          </a:xfrm>
          <a:prstGeom prst="rect">
            <a:avLst/>
          </a:prstGeom>
          <a:solidFill>
            <a:srgbClr val="0737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rPr>
              <a:t>More Information</a:t>
            </a:r>
            <a:endParaRPr b="1" sz="3600">
              <a:solidFill>
                <a:srgbClr val="FFFFFF"/>
              </a:solidFill>
            </a:endParaRPr>
          </a:p>
        </p:txBody>
      </p:sp>
      <p:sp>
        <p:nvSpPr>
          <p:cNvPr id="43" name="Shape 43"/>
          <p:cNvSpPr txBox="1"/>
          <p:nvPr/>
        </p:nvSpPr>
        <p:spPr>
          <a:xfrm>
            <a:off x="471850" y="19130200"/>
            <a:ext cx="8345400" cy="621600"/>
          </a:xfrm>
          <a:prstGeom prst="rect">
            <a:avLst/>
          </a:prstGeom>
          <a:solidFill>
            <a:srgbClr val="0737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rPr>
              <a:t>References</a:t>
            </a:r>
            <a:endParaRPr b="1" sz="3600">
              <a:solidFill>
                <a:srgbClr val="FFFFFF"/>
              </a:solidFill>
            </a:endParaRPr>
          </a:p>
        </p:txBody>
      </p:sp>
      <p:sp>
        <p:nvSpPr>
          <p:cNvPr id="44" name="Shape 44"/>
          <p:cNvSpPr txBox="1"/>
          <p:nvPr/>
        </p:nvSpPr>
        <p:spPr>
          <a:xfrm>
            <a:off x="471850" y="19787775"/>
            <a:ext cx="8345400" cy="1744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u="sng">
                <a:solidFill>
                  <a:srgbClr val="121E9A"/>
                </a:solidFill>
                <a:highlight>
                  <a:srgbClr val="FFFFFF"/>
                </a:highlight>
                <a:hlinkClick r:id="rId5"/>
              </a:rPr>
              <a:t>The UCSC Genome Browser database: 2018 update</a:t>
            </a:r>
            <a:r>
              <a:rPr lang="en" sz="1800">
                <a:solidFill>
                  <a:schemeClr val="dk1"/>
                </a:solidFill>
                <a:highlight>
                  <a:srgbClr val="FFFFFF"/>
                </a:highlight>
              </a:rPr>
              <a:t>: Casper J, Zweig AS, Villarreal C, Tyner C, Speir ML, Rosenbloom KR, Raney BJ, Lee CM, Lee BT, Karolchik D, Hinrichs AS, Haeussler M, Guruvadoo L, Navarro Gonzalez J, Gibson D, Fiddes IT, Eisenhart C, Diekhans M, Clawson H, Barber GP, Armstrong J, Haussler D, Kuhn RM, Kent WJ. </a:t>
            </a:r>
            <a:r>
              <a:rPr i="1" lang="en" sz="1800">
                <a:solidFill>
                  <a:schemeClr val="dk1"/>
                </a:solidFill>
                <a:highlight>
                  <a:srgbClr val="FFFFFF"/>
                </a:highlight>
              </a:rPr>
              <a:t>Nucleic Acids Res</a:t>
            </a:r>
            <a:r>
              <a:rPr lang="en" sz="1800">
                <a:solidFill>
                  <a:schemeClr val="dk1"/>
                </a:solidFill>
                <a:highlight>
                  <a:srgbClr val="FFFFFF"/>
                </a:highlight>
              </a:rPr>
              <a:t>. 2018 Jan 4;46(D1):D762-D769. PMID: </a:t>
            </a:r>
            <a:r>
              <a:rPr lang="en" sz="1800" u="sng">
                <a:solidFill>
                  <a:srgbClr val="121E9A"/>
                </a:solidFill>
                <a:highlight>
                  <a:srgbClr val="FFFFFF"/>
                </a:highlight>
                <a:hlinkClick r:id="rId6"/>
              </a:rPr>
              <a:t>29106570</a:t>
            </a:r>
            <a:r>
              <a:rPr lang="en" sz="1800">
                <a:solidFill>
                  <a:schemeClr val="dk1"/>
                </a:solidFill>
                <a:highlight>
                  <a:srgbClr val="FFFFFF"/>
                </a:highlight>
              </a:rPr>
              <a:t>; PMC: </a:t>
            </a:r>
            <a:r>
              <a:rPr lang="en" sz="1800" u="sng">
                <a:solidFill>
                  <a:srgbClr val="121E9A"/>
                </a:solidFill>
                <a:highlight>
                  <a:srgbClr val="FFFFFF"/>
                </a:highlight>
                <a:hlinkClick r:id="rId7"/>
              </a:rPr>
              <a:t>PMC5753355</a:t>
            </a:r>
            <a:endParaRPr sz="1800"/>
          </a:p>
        </p:txBody>
      </p:sp>
      <p:sp>
        <p:nvSpPr>
          <p:cNvPr id="45" name="Shape 45"/>
          <p:cNvSpPr txBox="1"/>
          <p:nvPr/>
        </p:nvSpPr>
        <p:spPr>
          <a:xfrm>
            <a:off x="16117925" y="19817550"/>
            <a:ext cx="4803300" cy="1744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t>Have questions?</a:t>
            </a:r>
            <a:endParaRPr b="1" sz="1800"/>
          </a:p>
          <a:p>
            <a:pPr indent="0" lvl="0" marL="0">
              <a:spcBef>
                <a:spcPts val="0"/>
              </a:spcBef>
              <a:spcAft>
                <a:spcPts val="0"/>
              </a:spcAft>
              <a:buNone/>
            </a:pPr>
            <a:r>
              <a:rPr lang="en" sz="1800"/>
              <a:t>Send us a question on our public mailing list:</a:t>
            </a:r>
            <a:endParaRPr sz="1800"/>
          </a:p>
          <a:p>
            <a:pPr indent="0" lvl="0" marL="0">
              <a:spcBef>
                <a:spcPts val="0"/>
              </a:spcBef>
              <a:spcAft>
                <a:spcPts val="0"/>
              </a:spcAft>
              <a:buNone/>
            </a:pPr>
            <a:r>
              <a:rPr lang="en" sz="1800"/>
              <a:t> </a:t>
            </a:r>
            <a:r>
              <a:rPr lang="en" sz="1800" u="sng">
                <a:solidFill>
                  <a:schemeClr val="hlink"/>
                </a:solidFill>
                <a:hlinkClick r:id="rId8"/>
              </a:rPr>
              <a:t>genome@soe.ucsc.edu</a:t>
            </a:r>
            <a:endParaRPr sz="1800"/>
          </a:p>
          <a:p>
            <a:pPr indent="0" lvl="0" marL="0">
              <a:spcBef>
                <a:spcPts val="0"/>
              </a:spcBef>
              <a:spcAft>
                <a:spcPts val="0"/>
              </a:spcAft>
              <a:buNone/>
            </a:pPr>
            <a:r>
              <a:t/>
            </a:r>
            <a:endParaRPr sz="1800"/>
          </a:p>
          <a:p>
            <a:pPr indent="0" lvl="0" marL="0">
              <a:spcBef>
                <a:spcPts val="0"/>
              </a:spcBef>
              <a:spcAft>
                <a:spcPts val="0"/>
              </a:spcAft>
              <a:buNone/>
            </a:pPr>
            <a:r>
              <a:rPr lang="en" sz="1800"/>
              <a:t>Genome Browser tutorials and videos:</a:t>
            </a:r>
            <a:endParaRPr sz="1800"/>
          </a:p>
          <a:p>
            <a:pPr indent="0" lvl="0" marL="0">
              <a:spcBef>
                <a:spcPts val="0"/>
              </a:spcBef>
              <a:spcAft>
                <a:spcPts val="0"/>
              </a:spcAft>
              <a:buNone/>
            </a:pPr>
            <a:r>
              <a:rPr lang="en" sz="1800" u="sng">
                <a:solidFill>
                  <a:schemeClr val="hlink"/>
                </a:solidFill>
                <a:hlinkClick r:id="rId9"/>
              </a:rPr>
              <a:t>http://genome.ucsc.edu/training/index.html</a:t>
            </a:r>
            <a:endParaRPr b="1" sz="1800"/>
          </a:p>
          <a:p>
            <a:pPr indent="0" lvl="0" marL="0">
              <a:spcBef>
                <a:spcPts val="0"/>
              </a:spcBef>
              <a:spcAft>
                <a:spcPts val="0"/>
              </a:spcAft>
              <a:buNone/>
            </a:pPr>
            <a:r>
              <a:t/>
            </a:r>
            <a:endParaRPr sz="1800"/>
          </a:p>
        </p:txBody>
      </p:sp>
      <p:pic>
        <p:nvPicPr>
          <p:cNvPr id="46" name="Shape 46"/>
          <p:cNvPicPr preferRelativeResize="0"/>
          <p:nvPr/>
        </p:nvPicPr>
        <p:blipFill rotWithShape="1">
          <a:blip r:embed="rId10">
            <a:alphaModFix/>
          </a:blip>
          <a:srcRect b="0" l="8675" r="0" t="0"/>
          <a:stretch/>
        </p:blipFill>
        <p:spPr>
          <a:xfrm>
            <a:off x="9339112" y="14736975"/>
            <a:ext cx="11400126" cy="4127700"/>
          </a:xfrm>
          <a:prstGeom prst="rect">
            <a:avLst/>
          </a:prstGeom>
          <a:noFill/>
          <a:ln>
            <a:noFill/>
          </a:ln>
        </p:spPr>
      </p:pic>
      <p:sp>
        <p:nvSpPr>
          <p:cNvPr id="47" name="Shape 47"/>
          <p:cNvSpPr txBox="1"/>
          <p:nvPr/>
        </p:nvSpPr>
        <p:spPr>
          <a:xfrm>
            <a:off x="9443113" y="5399175"/>
            <a:ext cx="10928100" cy="1528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3000">
                <a:solidFill>
                  <a:schemeClr val="dk1"/>
                </a:solidFill>
              </a:rPr>
              <a:t>Track hubs are the easiest way to share your data with others. The </a:t>
            </a:r>
            <a:r>
              <a:rPr b="1" lang="en" sz="3000">
                <a:solidFill>
                  <a:schemeClr val="dk1"/>
                </a:solidFill>
              </a:rPr>
              <a:t>GTEx RNA-seq</a:t>
            </a:r>
            <a:r>
              <a:rPr lang="en" sz="3000">
                <a:solidFill>
                  <a:schemeClr val="dk1"/>
                </a:solidFill>
              </a:rPr>
              <a:t> public hub contains RNA-seq read coverage in 53 tissues from GTEx V6 (7572 samples). </a:t>
            </a:r>
            <a:endParaRPr sz="3000">
              <a:solidFill>
                <a:schemeClr val="dk1"/>
              </a:solidFill>
            </a:endParaRPr>
          </a:p>
          <a:p>
            <a:pPr indent="0" lvl="0" marL="0">
              <a:spcBef>
                <a:spcPts val="0"/>
              </a:spcBef>
              <a:spcAft>
                <a:spcPts val="0"/>
              </a:spcAft>
              <a:buClr>
                <a:schemeClr val="dk1"/>
              </a:buClr>
              <a:buSzPts val="1100"/>
              <a:buFont typeface="Arial"/>
              <a:buNone/>
            </a:pPr>
            <a:r>
              <a:t/>
            </a:r>
            <a:endParaRPr sz="3600">
              <a:solidFill>
                <a:schemeClr val="dk1"/>
              </a:solidFill>
            </a:endParaRPr>
          </a:p>
        </p:txBody>
      </p:sp>
      <p:sp>
        <p:nvSpPr>
          <p:cNvPr id="48" name="Shape 48"/>
          <p:cNvSpPr txBox="1"/>
          <p:nvPr/>
        </p:nvSpPr>
        <p:spPr>
          <a:xfrm>
            <a:off x="9339113" y="4736275"/>
            <a:ext cx="11337600" cy="621600"/>
          </a:xfrm>
          <a:prstGeom prst="rect">
            <a:avLst/>
          </a:prstGeom>
          <a:solidFill>
            <a:srgbClr val="0737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rPr>
              <a:t>Using public hubs</a:t>
            </a:r>
            <a:endParaRPr b="1" sz="3600">
              <a:solidFill>
                <a:srgbClr val="FFFFFF"/>
              </a:solidFill>
            </a:endParaRPr>
          </a:p>
        </p:txBody>
      </p:sp>
      <p:sp>
        <p:nvSpPr>
          <p:cNvPr id="49" name="Shape 49"/>
          <p:cNvSpPr txBox="1"/>
          <p:nvPr/>
        </p:nvSpPr>
        <p:spPr>
          <a:xfrm>
            <a:off x="454150" y="4730050"/>
            <a:ext cx="8582700" cy="621600"/>
          </a:xfrm>
          <a:prstGeom prst="rect">
            <a:avLst/>
          </a:prstGeom>
          <a:solidFill>
            <a:srgbClr val="0737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rPr>
              <a:t>General Overview</a:t>
            </a:r>
            <a:endParaRPr b="1" sz="3600">
              <a:solidFill>
                <a:srgbClr val="FFFFFF"/>
              </a:solidFill>
            </a:endParaRPr>
          </a:p>
        </p:txBody>
      </p:sp>
      <p:sp>
        <p:nvSpPr>
          <p:cNvPr id="50" name="Shape 50"/>
          <p:cNvSpPr txBox="1"/>
          <p:nvPr/>
        </p:nvSpPr>
        <p:spPr>
          <a:xfrm>
            <a:off x="9338975" y="12272300"/>
            <a:ext cx="11337600" cy="621600"/>
          </a:xfrm>
          <a:prstGeom prst="rect">
            <a:avLst/>
          </a:prstGeom>
          <a:solidFill>
            <a:srgbClr val="0737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rPr>
              <a:t>Condensing RNA-seq Data</a:t>
            </a:r>
            <a:endParaRPr b="1" sz="3600">
              <a:solidFill>
                <a:srgbClr val="FFFFFF"/>
              </a:solidFill>
            </a:endParaRPr>
          </a:p>
        </p:txBody>
      </p:sp>
      <p:sp>
        <p:nvSpPr>
          <p:cNvPr id="51" name="Shape 51"/>
          <p:cNvSpPr txBox="1"/>
          <p:nvPr/>
        </p:nvSpPr>
        <p:spPr>
          <a:xfrm>
            <a:off x="960850" y="7979750"/>
            <a:ext cx="2225700" cy="1528200"/>
          </a:xfrm>
          <a:prstGeom prst="rect">
            <a:avLst/>
          </a:prstGeom>
          <a:noFill/>
          <a:ln>
            <a:noFill/>
          </a:ln>
        </p:spPr>
        <p:txBody>
          <a:bodyPr anchorCtr="0" anchor="t" bIns="91425" lIns="91425" spcFirstLastPara="1" rIns="91425" wrap="square" tIns="91425">
            <a:noAutofit/>
          </a:bodyPr>
          <a:lstStyle/>
          <a:p>
            <a:pPr indent="-419100" lvl="0" marL="457200" rtl="0">
              <a:spcBef>
                <a:spcPts val="0"/>
              </a:spcBef>
              <a:spcAft>
                <a:spcPts val="0"/>
              </a:spcAft>
              <a:buSzPts val="3000"/>
              <a:buChar char="●"/>
            </a:pPr>
            <a:r>
              <a:rPr lang="en" sz="3000">
                <a:solidFill>
                  <a:schemeClr val="dk1"/>
                </a:solidFill>
              </a:rPr>
              <a:t>BAM</a:t>
            </a:r>
            <a:endParaRPr sz="3000">
              <a:solidFill>
                <a:schemeClr val="dk1"/>
              </a:solidFill>
            </a:endParaRPr>
          </a:p>
          <a:p>
            <a:pPr indent="-419100" lvl="0" marL="457200" rtl="0">
              <a:spcBef>
                <a:spcPts val="0"/>
              </a:spcBef>
              <a:spcAft>
                <a:spcPts val="0"/>
              </a:spcAft>
              <a:buClr>
                <a:schemeClr val="dk1"/>
              </a:buClr>
              <a:buSzPts val="3000"/>
              <a:buChar char="●"/>
            </a:pPr>
            <a:r>
              <a:rPr lang="en" sz="3000">
                <a:solidFill>
                  <a:schemeClr val="dk1"/>
                </a:solidFill>
              </a:rPr>
              <a:t>bigBed</a:t>
            </a:r>
            <a:endParaRPr sz="3000">
              <a:solidFill>
                <a:schemeClr val="dk1"/>
              </a:solidFill>
            </a:endParaRPr>
          </a:p>
          <a:p>
            <a:pPr indent="-419100" lvl="0" marL="457200" rtl="0">
              <a:spcBef>
                <a:spcPts val="0"/>
              </a:spcBef>
              <a:spcAft>
                <a:spcPts val="0"/>
              </a:spcAft>
              <a:buClr>
                <a:schemeClr val="dk1"/>
              </a:buClr>
              <a:buSzPts val="3000"/>
              <a:buChar char="●"/>
            </a:pPr>
            <a:r>
              <a:rPr lang="en" sz="3000">
                <a:solidFill>
                  <a:schemeClr val="dk1"/>
                </a:solidFill>
              </a:rPr>
              <a:t>bigWig</a:t>
            </a:r>
            <a:endParaRPr sz="3000">
              <a:solidFill>
                <a:schemeClr val="dk1"/>
              </a:solidFill>
            </a:endParaRPr>
          </a:p>
        </p:txBody>
      </p:sp>
      <p:sp>
        <p:nvSpPr>
          <p:cNvPr id="52" name="Shape 52"/>
          <p:cNvSpPr txBox="1"/>
          <p:nvPr/>
        </p:nvSpPr>
        <p:spPr>
          <a:xfrm>
            <a:off x="4144425" y="7971250"/>
            <a:ext cx="2418600" cy="1528200"/>
          </a:xfrm>
          <a:prstGeom prst="rect">
            <a:avLst/>
          </a:prstGeom>
          <a:noFill/>
          <a:ln>
            <a:noFill/>
          </a:ln>
        </p:spPr>
        <p:txBody>
          <a:bodyPr anchorCtr="0" anchor="t" bIns="91425" lIns="91425" spcFirstLastPara="1" rIns="91425" wrap="square" tIns="91425">
            <a:noAutofit/>
          </a:bodyPr>
          <a:lstStyle/>
          <a:p>
            <a:pPr indent="-419100" lvl="0" marL="457200" rtl="0">
              <a:spcBef>
                <a:spcPts val="0"/>
              </a:spcBef>
              <a:spcAft>
                <a:spcPts val="0"/>
              </a:spcAft>
              <a:buSzPts val="3000"/>
              <a:buChar char="●"/>
            </a:pPr>
            <a:r>
              <a:rPr lang="en" sz="3000">
                <a:solidFill>
                  <a:schemeClr val="dk1"/>
                </a:solidFill>
              </a:rPr>
              <a:t>BED</a:t>
            </a:r>
            <a:endParaRPr sz="3000">
              <a:solidFill>
                <a:schemeClr val="dk1"/>
              </a:solidFill>
            </a:endParaRPr>
          </a:p>
          <a:p>
            <a:pPr indent="-419100" lvl="0" marL="457200" rtl="0">
              <a:spcBef>
                <a:spcPts val="0"/>
              </a:spcBef>
              <a:spcAft>
                <a:spcPts val="0"/>
              </a:spcAft>
              <a:buSzPts val="3000"/>
              <a:buChar char="●"/>
            </a:pPr>
            <a:r>
              <a:rPr lang="en" sz="3000">
                <a:solidFill>
                  <a:schemeClr val="dk1"/>
                </a:solidFill>
              </a:rPr>
              <a:t>WIG</a:t>
            </a:r>
            <a:endParaRPr sz="3000">
              <a:solidFill>
                <a:schemeClr val="dk1"/>
              </a:solidFill>
            </a:endParaRPr>
          </a:p>
          <a:p>
            <a:pPr indent="-419100" lvl="0" marL="457200" rtl="0">
              <a:spcBef>
                <a:spcPts val="0"/>
              </a:spcBef>
              <a:spcAft>
                <a:spcPts val="0"/>
              </a:spcAft>
              <a:buClr>
                <a:schemeClr val="dk1"/>
              </a:buClr>
              <a:buSzPts val="3000"/>
              <a:buChar char="●"/>
            </a:pPr>
            <a:r>
              <a:rPr lang="en" sz="3000">
                <a:solidFill>
                  <a:schemeClr val="dk1"/>
                </a:solidFill>
              </a:rPr>
              <a:t>bedGraph</a:t>
            </a:r>
            <a:endParaRPr sz="3000">
              <a:solidFill>
                <a:schemeClr val="dk1"/>
              </a:solidFill>
            </a:endParaRPr>
          </a:p>
        </p:txBody>
      </p:sp>
      <p:sp>
        <p:nvSpPr>
          <p:cNvPr id="53" name="Shape 53"/>
          <p:cNvSpPr txBox="1"/>
          <p:nvPr/>
        </p:nvSpPr>
        <p:spPr>
          <a:xfrm>
            <a:off x="9237175" y="19813250"/>
            <a:ext cx="6303600" cy="1744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lang="en" sz="1800"/>
              <a:t>This work was funded by NHGRI award 4U41HG002371 to the UCSC Center for Genomic Science. We would like to acknowledge the work of the  UCSC Genome Bioinformatics technical staff (</a:t>
            </a:r>
            <a:r>
              <a:rPr lang="en" sz="1800" u="sng">
                <a:solidFill>
                  <a:schemeClr val="hlink"/>
                </a:solidFill>
                <a:hlinkClick r:id="rId11"/>
              </a:rPr>
              <a:t>http://genome.ucsc.edu/staff.html</a:t>
            </a:r>
            <a:r>
              <a:rPr lang="en" sz="1800"/>
              <a:t>), our many collaborators, and our users for their feedback and support. </a:t>
            </a:r>
            <a:endParaRPr sz="1800"/>
          </a:p>
        </p:txBody>
      </p:sp>
      <p:sp>
        <p:nvSpPr>
          <p:cNvPr id="54" name="Shape 54"/>
          <p:cNvSpPr txBox="1"/>
          <p:nvPr/>
        </p:nvSpPr>
        <p:spPr>
          <a:xfrm>
            <a:off x="21041650" y="4758300"/>
            <a:ext cx="11337600" cy="621600"/>
          </a:xfrm>
          <a:prstGeom prst="rect">
            <a:avLst/>
          </a:prstGeom>
          <a:solidFill>
            <a:srgbClr val="0737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rPr>
              <a:t>barChart format</a:t>
            </a:r>
            <a:endParaRPr b="1" sz="3600">
              <a:solidFill>
                <a:srgbClr val="FFFFFF"/>
              </a:solidFill>
            </a:endParaRPr>
          </a:p>
        </p:txBody>
      </p:sp>
      <p:sp>
        <p:nvSpPr>
          <p:cNvPr id="55" name="Shape 55"/>
          <p:cNvSpPr txBox="1"/>
          <p:nvPr/>
        </p:nvSpPr>
        <p:spPr>
          <a:xfrm>
            <a:off x="21041650" y="5411375"/>
            <a:ext cx="11337600" cy="1933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3000">
                <a:solidFill>
                  <a:schemeClr val="dk1"/>
                </a:solidFill>
              </a:rPr>
              <a:t>The barChart format is available as a standalone plain text bed6+ format for use with smaller datasets as a custom track, and as a binary indexed format (bigBarChart) suitable for track hubs and large custom tracks.</a:t>
            </a:r>
            <a:endParaRPr sz="3000">
              <a:solidFill>
                <a:schemeClr val="dk1"/>
              </a:solidFill>
            </a:endParaRPr>
          </a:p>
        </p:txBody>
      </p:sp>
      <p:sp>
        <p:nvSpPr>
          <p:cNvPr id="56" name="Shape 56"/>
          <p:cNvSpPr txBox="1"/>
          <p:nvPr/>
        </p:nvSpPr>
        <p:spPr>
          <a:xfrm>
            <a:off x="21932100" y="7467812"/>
            <a:ext cx="3940200" cy="6289200"/>
          </a:xfrm>
          <a:prstGeom prst="rect">
            <a:avLst/>
          </a:prstGeom>
          <a:noFill/>
          <a:ln>
            <a:noFill/>
          </a:ln>
        </p:spPr>
        <p:txBody>
          <a:bodyPr anchorCtr="0" anchor="t" bIns="91425" lIns="91425" spcFirstLastPara="1" rIns="91425" wrap="square" tIns="91425">
            <a:noAutofit/>
          </a:bodyPr>
          <a:lstStyle/>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table bigBarChart</a:t>
            </a:r>
            <a:br>
              <a:rPr lang="en" sz="1800">
                <a:solidFill>
                  <a:schemeClr val="dk1"/>
                </a:solidFill>
                <a:highlight>
                  <a:srgbClr val="EDEDED"/>
                </a:highlight>
                <a:latin typeface="Verdana"/>
                <a:ea typeface="Verdana"/>
                <a:cs typeface="Verdana"/>
                <a:sym typeface="Verdana"/>
              </a:rPr>
            </a:br>
            <a:r>
              <a:rPr lang="en" sz="1800">
                <a:solidFill>
                  <a:schemeClr val="dk1"/>
                </a:solidFill>
                <a:highlight>
                  <a:srgbClr val="EDEDED"/>
                </a:highlight>
                <a:latin typeface="Verdana"/>
                <a:ea typeface="Verdana"/>
                <a:cs typeface="Verdana"/>
                <a:sym typeface="Verdana"/>
              </a:rPr>
              <a:t>"bigBarChart bar graph display"  </a:t>
            </a:r>
            <a:br>
              <a:rPr lang="en" sz="1800">
                <a:solidFill>
                  <a:schemeClr val="dk1"/>
                </a:solidFill>
                <a:highlight>
                  <a:srgbClr val="EDEDED"/>
                </a:highlight>
                <a:latin typeface="Verdana"/>
                <a:ea typeface="Verdana"/>
                <a:cs typeface="Verdana"/>
                <a:sym typeface="Verdana"/>
              </a:rPr>
            </a:br>
            <a:r>
              <a:rPr lang="en" sz="1800">
                <a:solidFill>
                  <a:schemeClr val="dk1"/>
                </a:solidFill>
                <a:highlight>
                  <a:srgbClr val="EDEDED"/>
                </a:highlight>
                <a:latin typeface="Verdana"/>
                <a:ea typeface="Verdana"/>
                <a:cs typeface="Verdana"/>
                <a:sym typeface="Verdana"/>
              </a:rPr>
              <a:t>    ( </a:t>
            </a:r>
            <a:br>
              <a:rPr lang="en" sz="1800">
                <a:solidFill>
                  <a:schemeClr val="dk1"/>
                </a:solidFill>
                <a:highlight>
                  <a:srgbClr val="EDEDED"/>
                </a:highlight>
                <a:latin typeface="Verdana"/>
                <a:ea typeface="Verdana"/>
                <a:cs typeface="Verdana"/>
                <a:sym typeface="Verdana"/>
              </a:rPr>
            </a:br>
            <a:r>
              <a:rPr lang="en" sz="1800">
                <a:solidFill>
                  <a:schemeClr val="dk1"/>
                </a:solidFill>
                <a:highlight>
                  <a:srgbClr val="EDEDED"/>
                </a:highlight>
                <a:latin typeface="Verdana"/>
                <a:ea typeface="Verdana"/>
                <a:cs typeface="Verdana"/>
                <a:sym typeface="Verdana"/>
              </a:rPr>
              <a:t>    string chrom;</a:t>
            </a:r>
            <a:br>
              <a:rPr lang="en" sz="1800">
                <a:solidFill>
                  <a:schemeClr val="dk1"/>
                </a:solidFill>
                <a:highlight>
                  <a:srgbClr val="EDEDED"/>
                </a:highlight>
                <a:latin typeface="Verdana"/>
                <a:ea typeface="Verdana"/>
                <a:cs typeface="Verdana"/>
                <a:sym typeface="Verdana"/>
              </a:rPr>
            </a:br>
            <a:r>
              <a:rPr lang="en" sz="1800">
                <a:solidFill>
                  <a:schemeClr val="dk1"/>
                </a:solidFill>
                <a:highlight>
                  <a:srgbClr val="EDEDED"/>
                </a:highlight>
                <a:latin typeface="Verdana"/>
                <a:ea typeface="Verdana"/>
                <a:cs typeface="Verdana"/>
                <a:sym typeface="Verdana"/>
              </a:rPr>
              <a:t>    uint chromStart;          </a:t>
            </a:r>
            <a:br>
              <a:rPr lang="en" sz="1800">
                <a:solidFill>
                  <a:schemeClr val="dk1"/>
                </a:solidFill>
                <a:highlight>
                  <a:srgbClr val="EDEDED"/>
                </a:highlight>
                <a:latin typeface="Verdana"/>
                <a:ea typeface="Verdana"/>
                <a:cs typeface="Verdana"/>
                <a:sym typeface="Verdana"/>
              </a:rPr>
            </a:br>
            <a:r>
              <a:rPr lang="en" sz="1800">
                <a:solidFill>
                  <a:schemeClr val="dk1"/>
                </a:solidFill>
                <a:highlight>
                  <a:srgbClr val="EDEDED"/>
                </a:highlight>
                <a:latin typeface="Verdana"/>
                <a:ea typeface="Verdana"/>
                <a:cs typeface="Verdana"/>
                <a:sym typeface="Verdana"/>
              </a:rPr>
              <a:t>    uint chromEnd; </a:t>
            </a:r>
            <a:br>
              <a:rPr lang="en" sz="1800">
                <a:solidFill>
                  <a:schemeClr val="dk1"/>
                </a:solidFill>
                <a:highlight>
                  <a:srgbClr val="EDEDED"/>
                </a:highlight>
                <a:latin typeface="Verdana"/>
                <a:ea typeface="Verdana"/>
                <a:cs typeface="Verdana"/>
                <a:sym typeface="Verdana"/>
              </a:rPr>
            </a:br>
            <a:r>
              <a:rPr lang="en" sz="1800">
                <a:solidFill>
                  <a:schemeClr val="dk1"/>
                </a:solidFill>
                <a:highlight>
                  <a:srgbClr val="EDEDED"/>
                </a:highlight>
                <a:latin typeface="Verdana"/>
                <a:ea typeface="Verdana"/>
                <a:cs typeface="Verdana"/>
                <a:sym typeface="Verdana"/>
              </a:rPr>
              <a:t>    string name;</a:t>
            </a:r>
            <a:br>
              <a:rPr lang="en" sz="1800">
                <a:solidFill>
                  <a:schemeClr val="dk1"/>
                </a:solidFill>
                <a:highlight>
                  <a:srgbClr val="EDEDED"/>
                </a:highlight>
                <a:latin typeface="Verdana"/>
                <a:ea typeface="Verdana"/>
                <a:cs typeface="Verdana"/>
                <a:sym typeface="Verdana"/>
              </a:rPr>
            </a:br>
            <a:r>
              <a:rPr lang="en" sz="1800">
                <a:solidFill>
                  <a:schemeClr val="dk1"/>
                </a:solidFill>
                <a:highlight>
                  <a:srgbClr val="EDEDED"/>
                </a:highlight>
                <a:latin typeface="Verdana"/>
                <a:ea typeface="Verdana"/>
                <a:cs typeface="Verdana"/>
                <a:sym typeface="Verdana"/>
              </a:rPr>
              <a:t>    uint score;                </a:t>
            </a:r>
            <a:br>
              <a:rPr lang="en" sz="1800">
                <a:solidFill>
                  <a:schemeClr val="dk1"/>
                </a:solidFill>
                <a:highlight>
                  <a:srgbClr val="EDEDED"/>
                </a:highlight>
                <a:latin typeface="Verdana"/>
                <a:ea typeface="Verdana"/>
                <a:cs typeface="Verdana"/>
                <a:sym typeface="Verdana"/>
              </a:rPr>
            </a:br>
            <a:r>
              <a:rPr lang="en" sz="1800">
                <a:solidFill>
                  <a:schemeClr val="dk1"/>
                </a:solidFill>
                <a:highlight>
                  <a:srgbClr val="EDEDED"/>
                </a:highlight>
                <a:latin typeface="Verdana"/>
                <a:ea typeface="Verdana"/>
                <a:cs typeface="Verdana"/>
                <a:sym typeface="Verdana"/>
              </a:rPr>
              <a:t>    char[1] strand;</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    string name2;              </a:t>
            </a:r>
            <a:br>
              <a:rPr lang="en" sz="1800">
                <a:solidFill>
                  <a:schemeClr val="dk1"/>
                </a:solidFill>
                <a:highlight>
                  <a:srgbClr val="EDEDED"/>
                </a:highlight>
                <a:latin typeface="Verdana"/>
                <a:ea typeface="Verdana"/>
                <a:cs typeface="Verdana"/>
                <a:sym typeface="Verdana"/>
              </a:rPr>
            </a:br>
            <a:r>
              <a:rPr lang="en" sz="1800">
                <a:solidFill>
                  <a:schemeClr val="dk1"/>
                </a:solidFill>
                <a:highlight>
                  <a:srgbClr val="EDEDED"/>
                </a:highlight>
                <a:latin typeface="Verdana"/>
                <a:ea typeface="Verdana"/>
                <a:cs typeface="Verdana"/>
                <a:sym typeface="Verdana"/>
              </a:rPr>
              <a:t>    uint expCount;</a:t>
            </a:r>
            <a:br>
              <a:rPr lang="en" sz="1800">
                <a:solidFill>
                  <a:schemeClr val="dk1"/>
                </a:solidFill>
                <a:highlight>
                  <a:srgbClr val="EDEDED"/>
                </a:highlight>
                <a:latin typeface="Verdana"/>
                <a:ea typeface="Verdana"/>
                <a:cs typeface="Verdana"/>
                <a:sym typeface="Verdana"/>
              </a:rPr>
            </a:br>
            <a:r>
              <a:rPr lang="en" sz="1800">
                <a:solidFill>
                  <a:schemeClr val="dk1"/>
                </a:solidFill>
                <a:highlight>
                  <a:srgbClr val="EDEDED"/>
                </a:highlight>
                <a:latin typeface="Verdana"/>
                <a:ea typeface="Verdana"/>
                <a:cs typeface="Verdana"/>
                <a:sym typeface="Verdana"/>
              </a:rPr>
              <a:t>    float[expCount] expScores; </a:t>
            </a:r>
            <a:br>
              <a:rPr lang="en" sz="1800">
                <a:solidFill>
                  <a:schemeClr val="dk1"/>
                </a:solidFill>
                <a:highlight>
                  <a:srgbClr val="EDEDED"/>
                </a:highlight>
                <a:latin typeface="Verdana"/>
                <a:ea typeface="Verdana"/>
                <a:cs typeface="Verdana"/>
                <a:sym typeface="Verdana"/>
              </a:rPr>
            </a:br>
            <a:r>
              <a:rPr lang="en" sz="1800">
                <a:solidFill>
                  <a:schemeClr val="dk1"/>
                </a:solidFill>
                <a:highlight>
                  <a:srgbClr val="EDEDED"/>
                </a:highlight>
                <a:latin typeface="Verdana"/>
                <a:ea typeface="Verdana"/>
                <a:cs typeface="Verdana"/>
                <a:sym typeface="Verdana"/>
              </a:rPr>
              <a:t>    bigint _dataOffset;</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    int _dataLen;              </a:t>
            </a:r>
            <a:br>
              <a:rPr lang="en" sz="1800">
                <a:solidFill>
                  <a:schemeClr val="dk1"/>
                </a:solidFill>
                <a:highlight>
                  <a:srgbClr val="EDEDED"/>
                </a:highlight>
                <a:latin typeface="Verdana"/>
                <a:ea typeface="Verdana"/>
                <a:cs typeface="Verdana"/>
                <a:sym typeface="Verdana"/>
              </a:rPr>
            </a:b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Clr>
                <a:schemeClr val="dk1"/>
              </a:buClr>
              <a:buSzPts val="1100"/>
              <a:buFont typeface="Arial"/>
              <a:buNone/>
            </a:pPr>
            <a:r>
              <a:rPr lang="en" sz="1800">
                <a:solidFill>
                  <a:schemeClr val="dk1"/>
                </a:solidFill>
                <a:highlight>
                  <a:srgbClr val="EDEDED"/>
                </a:highlight>
                <a:latin typeface="Verdana"/>
                <a:ea typeface="Verdana"/>
                <a:cs typeface="Verdana"/>
                <a:sym typeface="Verdana"/>
              </a:rPr>
              <a:t>    )</a:t>
            </a:r>
            <a:endParaRPr/>
          </a:p>
        </p:txBody>
      </p:sp>
      <p:sp>
        <p:nvSpPr>
          <p:cNvPr id="57" name="Shape 57"/>
          <p:cNvSpPr txBox="1"/>
          <p:nvPr/>
        </p:nvSpPr>
        <p:spPr>
          <a:xfrm>
            <a:off x="25562000" y="8463260"/>
            <a:ext cx="6248400" cy="4772700"/>
          </a:xfrm>
          <a:prstGeom prst="rect">
            <a:avLst/>
          </a:prstGeom>
          <a:noFill/>
          <a:ln>
            <a:noFill/>
          </a:ln>
        </p:spPr>
        <p:txBody>
          <a:bodyPr anchorCtr="0" anchor="t" bIns="91425" lIns="91425" spcFirstLastPara="1" rIns="91425" wrap="square" tIns="91425">
            <a:noAutofit/>
          </a:bodyPr>
          <a:lstStyle/>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"Reference sequence chromosome or scaffold"</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"Start position in chromosome"</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"End position in chromosome"</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"Name or ID of item"</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"Score (0-1000)"</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 or '.'. Indicates whether the query aligns to </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      the + or - strand on the reference"</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"Alternate name of item"</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"Number of bar graphs in display, must be &lt;= 100"</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"Comma separated list of category values."</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"Offset of sample data in data matrix file, for</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      boxplot on details page, optional only for </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      barChart format"</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None/>
            </a:pPr>
            <a:r>
              <a:rPr lang="en" sz="1800">
                <a:solidFill>
                  <a:schemeClr val="dk1"/>
                </a:solidFill>
                <a:highlight>
                  <a:srgbClr val="EDEDED"/>
                </a:highlight>
                <a:latin typeface="Verdana"/>
                <a:ea typeface="Verdana"/>
                <a:cs typeface="Verdana"/>
                <a:sym typeface="Verdana"/>
              </a:rPr>
              <a:t>"Length of sample data row in data matrix file, </a:t>
            </a:r>
            <a:endParaRPr sz="1800">
              <a:solidFill>
                <a:schemeClr val="dk1"/>
              </a:solidFill>
              <a:highlight>
                <a:srgbClr val="EDEDED"/>
              </a:highlight>
              <a:latin typeface="Verdana"/>
              <a:ea typeface="Verdana"/>
              <a:cs typeface="Verdana"/>
              <a:sym typeface="Verdana"/>
            </a:endParaRPr>
          </a:p>
          <a:p>
            <a:pPr indent="0" lvl="0" marL="0" marR="50800" rtl="0">
              <a:lnSpc>
                <a:spcPct val="115000"/>
              </a:lnSpc>
              <a:spcBef>
                <a:spcPts val="0"/>
              </a:spcBef>
              <a:spcAft>
                <a:spcPts val="0"/>
              </a:spcAft>
              <a:buClr>
                <a:schemeClr val="dk1"/>
              </a:buClr>
              <a:buSzPts val="1100"/>
              <a:buFont typeface="Arial"/>
              <a:buNone/>
            </a:pPr>
            <a:r>
              <a:rPr lang="en" sz="1800">
                <a:solidFill>
                  <a:schemeClr val="dk1"/>
                </a:solidFill>
                <a:highlight>
                  <a:srgbClr val="EDEDED"/>
                </a:highlight>
                <a:latin typeface="Verdana"/>
                <a:ea typeface="Verdana"/>
                <a:cs typeface="Verdana"/>
                <a:sym typeface="Verdana"/>
              </a:rPr>
              <a:t>      optional only for barChart format"</a:t>
            </a:r>
            <a:endParaRPr sz="1800">
              <a:solidFill>
                <a:schemeClr val="dk1"/>
              </a:solidFill>
              <a:highlight>
                <a:srgbClr val="EDEDED"/>
              </a:highlight>
              <a:latin typeface="Verdana"/>
              <a:ea typeface="Verdana"/>
              <a:cs typeface="Verdana"/>
              <a:sym typeface="Verdana"/>
            </a:endParaRPr>
          </a:p>
        </p:txBody>
      </p:sp>
      <p:sp>
        <p:nvSpPr>
          <p:cNvPr id="58" name="Shape 58"/>
          <p:cNvSpPr txBox="1"/>
          <p:nvPr/>
        </p:nvSpPr>
        <p:spPr>
          <a:xfrm>
            <a:off x="454000" y="9838000"/>
            <a:ext cx="8582700" cy="621600"/>
          </a:xfrm>
          <a:prstGeom prst="rect">
            <a:avLst/>
          </a:prstGeom>
          <a:solidFill>
            <a:srgbClr val="0737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rPr>
              <a:t>Viewing your RNA-seq data</a:t>
            </a:r>
            <a:endParaRPr b="1" sz="3600">
              <a:solidFill>
                <a:srgbClr val="FFFFFF"/>
              </a:solidFill>
            </a:endParaRPr>
          </a:p>
        </p:txBody>
      </p:sp>
      <p:sp>
        <p:nvSpPr>
          <p:cNvPr id="59" name="Shape 59"/>
          <p:cNvSpPr txBox="1"/>
          <p:nvPr/>
        </p:nvSpPr>
        <p:spPr>
          <a:xfrm>
            <a:off x="454000" y="10493325"/>
            <a:ext cx="8676900" cy="1139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t>You can visualize your RNA-seq data by creating a </a:t>
            </a:r>
            <a:r>
              <a:rPr b="1" lang="en" sz="3000"/>
              <a:t>custom track</a:t>
            </a:r>
            <a:r>
              <a:rPr lang="en" sz="3000"/>
              <a:t> or a </a:t>
            </a:r>
            <a:r>
              <a:rPr b="1" lang="en" sz="3000"/>
              <a:t>track hub</a:t>
            </a:r>
            <a:r>
              <a:rPr lang="en" sz="3000"/>
              <a:t>.</a:t>
            </a:r>
            <a:endParaRPr sz="3000"/>
          </a:p>
        </p:txBody>
      </p:sp>
      <p:sp>
        <p:nvSpPr>
          <p:cNvPr id="60" name="Shape 60"/>
          <p:cNvSpPr txBox="1"/>
          <p:nvPr/>
        </p:nvSpPr>
        <p:spPr>
          <a:xfrm>
            <a:off x="901850" y="7417625"/>
            <a:ext cx="3062100" cy="536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3000" u="sng"/>
              <a:t>Binary indexed</a:t>
            </a:r>
            <a:endParaRPr b="1" sz="3000" u="sng"/>
          </a:p>
        </p:txBody>
      </p:sp>
      <p:sp>
        <p:nvSpPr>
          <p:cNvPr id="61" name="Shape 61"/>
          <p:cNvSpPr txBox="1"/>
          <p:nvPr/>
        </p:nvSpPr>
        <p:spPr>
          <a:xfrm>
            <a:off x="4178450" y="7417625"/>
            <a:ext cx="2225700" cy="536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3000" u="sng"/>
              <a:t>Plain text</a:t>
            </a:r>
            <a:endParaRPr b="1" sz="3000" u="sng"/>
          </a:p>
        </p:txBody>
      </p:sp>
      <p:cxnSp>
        <p:nvCxnSpPr>
          <p:cNvPr id="62" name="Shape 62"/>
          <p:cNvCxnSpPr/>
          <p:nvPr/>
        </p:nvCxnSpPr>
        <p:spPr>
          <a:xfrm>
            <a:off x="3733800" y="2779375"/>
            <a:ext cx="25527000" cy="0"/>
          </a:xfrm>
          <a:prstGeom prst="straightConnector1">
            <a:avLst/>
          </a:prstGeom>
          <a:noFill/>
          <a:ln cap="flat" cmpd="sng" w="76200">
            <a:solidFill>
              <a:srgbClr val="BF9000"/>
            </a:solidFill>
            <a:prstDash val="solid"/>
            <a:round/>
            <a:headEnd len="med" w="med" type="none"/>
            <a:tailEnd len="med" w="med" type="none"/>
          </a:ln>
        </p:spPr>
      </p:cxnSp>
      <p:sp>
        <p:nvSpPr>
          <p:cNvPr id="63" name="Shape 63"/>
          <p:cNvSpPr txBox="1"/>
          <p:nvPr/>
        </p:nvSpPr>
        <p:spPr>
          <a:xfrm>
            <a:off x="1486300" y="11556225"/>
            <a:ext cx="6424200" cy="2351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t>track type=bedGraph name=”My RNA-seq data” visibility=full</a:t>
            </a:r>
            <a:endParaRPr sz="1800"/>
          </a:p>
          <a:p>
            <a:pPr indent="0" lvl="0" marL="0">
              <a:spcBef>
                <a:spcPts val="0"/>
              </a:spcBef>
              <a:spcAft>
                <a:spcPts val="0"/>
              </a:spcAft>
              <a:buClr>
                <a:schemeClr val="dk1"/>
              </a:buClr>
              <a:buSzPts val="1100"/>
              <a:buFont typeface="Arial"/>
              <a:buNone/>
            </a:pPr>
            <a:r>
              <a:rPr lang="en" sz="1800"/>
              <a:t>chr1    207880852       207880879       0.07</a:t>
            </a:r>
            <a:endParaRPr sz="1800"/>
          </a:p>
          <a:p>
            <a:pPr indent="0" lvl="0" marL="0">
              <a:spcBef>
                <a:spcPts val="0"/>
              </a:spcBef>
              <a:spcAft>
                <a:spcPts val="0"/>
              </a:spcAft>
              <a:buClr>
                <a:schemeClr val="dk1"/>
              </a:buClr>
              <a:buSzPts val="1100"/>
              <a:buFont typeface="Arial"/>
              <a:buNone/>
            </a:pPr>
            <a:r>
              <a:rPr lang="en" sz="1800"/>
              <a:t>chr1    207885427       207885454       0.07</a:t>
            </a:r>
            <a:endParaRPr sz="1800"/>
          </a:p>
          <a:p>
            <a:pPr indent="0" lvl="0" marL="0">
              <a:spcBef>
                <a:spcPts val="0"/>
              </a:spcBef>
              <a:spcAft>
                <a:spcPts val="0"/>
              </a:spcAft>
              <a:buClr>
                <a:schemeClr val="dk1"/>
              </a:buClr>
              <a:buSzPts val="1100"/>
              <a:buFont typeface="Arial"/>
              <a:buNone/>
            </a:pPr>
            <a:r>
              <a:rPr lang="en" sz="1800"/>
              <a:t>chr1    207885768       207885795       0.07</a:t>
            </a:r>
            <a:endParaRPr sz="1800"/>
          </a:p>
          <a:p>
            <a:pPr indent="0" lvl="0" marL="0">
              <a:spcBef>
                <a:spcPts val="0"/>
              </a:spcBef>
              <a:spcAft>
                <a:spcPts val="0"/>
              </a:spcAft>
              <a:buClr>
                <a:schemeClr val="dk1"/>
              </a:buClr>
              <a:buSzPts val="1100"/>
              <a:buFont typeface="Arial"/>
              <a:buNone/>
            </a:pPr>
            <a:r>
              <a:rPr lang="en" sz="1800"/>
              <a:t>chr1    207896764       207896791       0.07</a:t>
            </a:r>
            <a:endParaRPr sz="1800"/>
          </a:p>
          <a:p>
            <a:pPr indent="0" lvl="0" marL="0">
              <a:spcBef>
                <a:spcPts val="0"/>
              </a:spcBef>
              <a:spcAft>
                <a:spcPts val="0"/>
              </a:spcAft>
              <a:buClr>
                <a:schemeClr val="dk1"/>
              </a:buClr>
              <a:buSzPts val="1100"/>
              <a:buFont typeface="Arial"/>
              <a:buNone/>
            </a:pPr>
            <a:r>
              <a:rPr lang="en" sz="1800"/>
              <a:t>chr1    207911349       207911376       0.07</a:t>
            </a:r>
            <a:endParaRPr sz="1800"/>
          </a:p>
          <a:p>
            <a:pPr indent="0" lvl="0" marL="0">
              <a:spcBef>
                <a:spcPts val="0"/>
              </a:spcBef>
              <a:spcAft>
                <a:spcPts val="0"/>
              </a:spcAft>
              <a:buClr>
                <a:schemeClr val="dk1"/>
              </a:buClr>
              <a:buSzPts val="1100"/>
              <a:buFont typeface="Arial"/>
              <a:buNone/>
            </a:pPr>
            <a:r>
              <a:rPr lang="en" sz="1800"/>
              <a:t>chr1    207911386       207911413       0.07</a:t>
            </a:r>
            <a:endParaRPr sz="1800"/>
          </a:p>
          <a:p>
            <a:pPr indent="0" lvl="0" marL="0">
              <a:spcBef>
                <a:spcPts val="0"/>
              </a:spcBef>
              <a:spcAft>
                <a:spcPts val="0"/>
              </a:spcAft>
              <a:buClr>
                <a:schemeClr val="dk1"/>
              </a:buClr>
              <a:buSzPts val="1100"/>
              <a:buFont typeface="Arial"/>
              <a:buNone/>
            </a:pPr>
            <a:r>
              <a:rPr lang="en" sz="1800"/>
              <a:t>chr1    207911419       207911477       0.42</a:t>
            </a:r>
            <a:endParaRPr sz="1800"/>
          </a:p>
          <a:p>
            <a:pPr indent="0" lvl="0" marL="0">
              <a:spcBef>
                <a:spcPts val="0"/>
              </a:spcBef>
              <a:spcAft>
                <a:spcPts val="0"/>
              </a:spcAft>
              <a:buNone/>
            </a:pPr>
            <a:r>
              <a:t/>
            </a:r>
            <a:endParaRPr sz="2700"/>
          </a:p>
        </p:txBody>
      </p:sp>
      <p:sp>
        <p:nvSpPr>
          <p:cNvPr id="64" name="Shape 64"/>
          <p:cNvSpPr txBox="1"/>
          <p:nvPr/>
        </p:nvSpPr>
        <p:spPr>
          <a:xfrm>
            <a:off x="454000" y="14015150"/>
            <a:ext cx="8345400" cy="2176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700"/>
              <a:t>The same custom track can be repackaged inside of a trackhub for more customization. For large, genome-wide datasets, we recommend converting to a binary-indexed format. These converstion tools can be downloaded from the </a:t>
            </a:r>
            <a:r>
              <a:rPr lang="en" sz="2700" u="sng">
                <a:solidFill>
                  <a:schemeClr val="hlink"/>
                </a:solidFill>
                <a:hlinkClick r:id="rId12"/>
              </a:rPr>
              <a:t>utilities directory</a:t>
            </a:r>
            <a:r>
              <a:rPr lang="en" sz="2700"/>
              <a:t>. </a:t>
            </a:r>
            <a:endParaRPr sz="2700"/>
          </a:p>
        </p:txBody>
      </p:sp>
      <p:sp>
        <p:nvSpPr>
          <p:cNvPr id="65" name="Shape 65"/>
          <p:cNvSpPr txBox="1"/>
          <p:nvPr/>
        </p:nvSpPr>
        <p:spPr>
          <a:xfrm>
            <a:off x="21117850" y="13725850"/>
            <a:ext cx="11506800" cy="1744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t>track type=barChart name="barChart Example One" description="A barChart file" \</a:t>
            </a:r>
            <a:endParaRPr sz="1800"/>
          </a:p>
          <a:p>
            <a:pPr indent="0" lvl="0" marL="0">
              <a:spcBef>
                <a:spcPts val="0"/>
              </a:spcBef>
              <a:spcAft>
                <a:spcPts val="0"/>
              </a:spcAft>
              <a:buClr>
                <a:schemeClr val="dk1"/>
              </a:buClr>
              <a:buSzPts val="1100"/>
              <a:buFont typeface="Arial"/>
              <a:buNone/>
            </a:pPr>
            <a:r>
              <a:rPr lang="en" sz="1800"/>
              <a:t>barChartBars="adiposeSubcut breastMamTissue colonTransverse muscleSkeletal wholeBlood" visibility=pack</a:t>
            </a:r>
            <a:endParaRPr sz="1800"/>
          </a:p>
          <a:p>
            <a:pPr indent="0" lvl="0" marL="0">
              <a:spcBef>
                <a:spcPts val="0"/>
              </a:spcBef>
              <a:spcAft>
                <a:spcPts val="0"/>
              </a:spcAft>
              <a:buClr>
                <a:schemeClr val="dk1"/>
              </a:buClr>
              <a:buSzPts val="1100"/>
              <a:buFont typeface="Arial"/>
              <a:buNone/>
            </a:pPr>
            <a:r>
              <a:rPr lang="en" sz="1800"/>
              <a:t>browser position chr14:95,086,228-95,158,010</a:t>
            </a:r>
            <a:endParaRPr sz="1800"/>
          </a:p>
          <a:p>
            <a:pPr indent="0" lvl="0" marL="0">
              <a:spcBef>
                <a:spcPts val="0"/>
              </a:spcBef>
              <a:spcAft>
                <a:spcPts val="0"/>
              </a:spcAft>
              <a:buClr>
                <a:schemeClr val="dk1"/>
              </a:buClr>
              <a:buSzPts val="1100"/>
              <a:buFont typeface="Arial"/>
              <a:buNone/>
            </a:pPr>
            <a:r>
              <a:rPr lang="en" sz="1800"/>
              <a:t>chr14	95086227   95158010  ENSG00000100697.10   999	-     DICER1   5	10.94,11.60,8.00,6.69,4.89</a:t>
            </a:r>
            <a:endParaRPr sz="1800"/>
          </a:p>
          <a:p>
            <a:pPr indent="0" lvl="0" marL="0">
              <a:spcBef>
                <a:spcPts val="0"/>
              </a:spcBef>
              <a:spcAft>
                <a:spcPts val="0"/>
              </a:spcAft>
              <a:buClr>
                <a:schemeClr val="dk1"/>
              </a:buClr>
              <a:buSzPts val="1100"/>
              <a:buFont typeface="Arial"/>
              <a:buNone/>
            </a:pPr>
            <a:r>
              <a:rPr lang="en" sz="1800"/>
              <a:t>chr14	95181939   95319906	 ENSG00000165959.7     999	-     CLMN      5	7.08,9.53,9.32,1.38,1.68</a:t>
            </a:r>
            <a:endParaRPr sz="1800"/>
          </a:p>
          <a:p>
            <a:pPr indent="0" lvl="0" marL="0">
              <a:spcBef>
                <a:spcPts val="0"/>
              </a:spcBef>
              <a:spcAft>
                <a:spcPts val="0"/>
              </a:spcAft>
              <a:buClr>
                <a:schemeClr val="dk1"/>
              </a:buClr>
              <a:buSzPts val="1100"/>
              <a:buFont typeface="Arial"/>
              <a:buNone/>
            </a:pPr>
            <a:r>
              <a:rPr lang="en" sz="1800"/>
              <a:t>chr14	95417493   95475836	 ENSG00000176438.8     999	-     SYNE3    5	7.29,3.73,0.74,0.35,1.39</a:t>
            </a:r>
            <a:endParaRPr sz="1800"/>
          </a:p>
          <a:p>
            <a:pPr indent="0" lvl="0" marL="0" rtl="0">
              <a:spcBef>
                <a:spcPts val="0"/>
              </a:spcBef>
              <a:spcAft>
                <a:spcPts val="0"/>
              </a:spcAft>
              <a:buNone/>
            </a:pPr>
            <a:r>
              <a:t/>
            </a:r>
            <a:endParaRPr sz="2700"/>
          </a:p>
        </p:txBody>
      </p:sp>
      <p:sp>
        <p:nvSpPr>
          <p:cNvPr id="66" name="Shape 66"/>
          <p:cNvSpPr txBox="1"/>
          <p:nvPr/>
        </p:nvSpPr>
        <p:spPr>
          <a:xfrm>
            <a:off x="454000" y="16777825"/>
            <a:ext cx="7593000" cy="2101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800"/>
              <a:t>track MyRnaSeq_example</a:t>
            </a:r>
            <a:endParaRPr sz="1800"/>
          </a:p>
          <a:p>
            <a:pPr indent="0" lvl="0" marL="0">
              <a:spcBef>
                <a:spcPts val="0"/>
              </a:spcBef>
              <a:spcAft>
                <a:spcPts val="0"/>
              </a:spcAft>
              <a:buClr>
                <a:schemeClr val="dk1"/>
              </a:buClr>
              <a:buSzPts val="1100"/>
              <a:buFont typeface="Arial"/>
              <a:buNone/>
            </a:pPr>
            <a:r>
              <a:rPr lang="en" sz="1800"/>
              <a:t>shortLabel RNA-seq example</a:t>
            </a:r>
            <a:endParaRPr sz="1800"/>
          </a:p>
          <a:p>
            <a:pPr indent="0" lvl="0" marL="0">
              <a:spcBef>
                <a:spcPts val="0"/>
              </a:spcBef>
              <a:spcAft>
                <a:spcPts val="0"/>
              </a:spcAft>
              <a:buClr>
                <a:schemeClr val="dk1"/>
              </a:buClr>
              <a:buSzPts val="1100"/>
              <a:buFont typeface="Arial"/>
              <a:buNone/>
            </a:pPr>
            <a:r>
              <a:rPr lang="en" sz="1800"/>
              <a:t>longLabel A longer description of RNA-seq example</a:t>
            </a:r>
            <a:endParaRPr sz="1800"/>
          </a:p>
          <a:p>
            <a:pPr indent="0" lvl="0" marL="0">
              <a:spcBef>
                <a:spcPts val="0"/>
              </a:spcBef>
              <a:spcAft>
                <a:spcPts val="0"/>
              </a:spcAft>
              <a:buClr>
                <a:schemeClr val="dk1"/>
              </a:buClr>
              <a:buSzPts val="1100"/>
              <a:buFont typeface="Arial"/>
              <a:buNone/>
            </a:pPr>
            <a:r>
              <a:rPr lang="en" sz="1800">
                <a:solidFill>
                  <a:schemeClr val="dk1"/>
                </a:solidFill>
              </a:rPr>
              <a:t>bigDataUrl  http://yourWebServer/relativePathToFile/rna-seq.bw</a:t>
            </a:r>
            <a:endParaRPr sz="1800"/>
          </a:p>
          <a:p>
            <a:pPr indent="0" lvl="0" marL="0">
              <a:spcBef>
                <a:spcPts val="0"/>
              </a:spcBef>
              <a:spcAft>
                <a:spcPts val="0"/>
              </a:spcAft>
              <a:buClr>
                <a:schemeClr val="dk1"/>
              </a:buClr>
              <a:buSzPts val="1100"/>
              <a:buFont typeface="Arial"/>
              <a:buNone/>
            </a:pPr>
            <a:r>
              <a:rPr lang="en" sz="1800"/>
              <a:t>type bigWig</a:t>
            </a:r>
            <a:endParaRPr sz="1800"/>
          </a:p>
          <a:p>
            <a:pPr indent="0" lvl="0" marL="0">
              <a:spcBef>
                <a:spcPts val="0"/>
              </a:spcBef>
              <a:spcAft>
                <a:spcPts val="0"/>
              </a:spcAft>
              <a:buClr>
                <a:schemeClr val="dk1"/>
              </a:buClr>
              <a:buSzPts val="1100"/>
              <a:buFont typeface="Arial"/>
              <a:buNone/>
            </a:pPr>
            <a:r>
              <a:rPr lang="en" sz="1800"/>
              <a:t>autoscale on</a:t>
            </a:r>
            <a:endParaRPr sz="1800"/>
          </a:p>
          <a:p>
            <a:pPr indent="0" lvl="0" marL="0">
              <a:spcBef>
                <a:spcPts val="0"/>
              </a:spcBef>
              <a:spcAft>
                <a:spcPts val="0"/>
              </a:spcAft>
              <a:buClr>
                <a:schemeClr val="dk1"/>
              </a:buClr>
              <a:buSzPts val="1100"/>
              <a:buFont typeface="Arial"/>
              <a:buNone/>
            </a:pPr>
            <a:r>
              <a:rPr lang="en" sz="1800"/>
              <a:t>color 0,153,76</a:t>
            </a:r>
            <a:endParaRPr sz="1800"/>
          </a:p>
        </p:txBody>
      </p:sp>
      <p:sp>
        <p:nvSpPr>
          <p:cNvPr id="67" name="Shape 67"/>
          <p:cNvSpPr txBox="1"/>
          <p:nvPr/>
        </p:nvSpPr>
        <p:spPr>
          <a:xfrm>
            <a:off x="1276750" y="16249025"/>
            <a:ext cx="6424200" cy="536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800">
                <a:solidFill>
                  <a:schemeClr val="dk1"/>
                </a:solidFill>
                <a:highlight>
                  <a:srgbClr val="EDEDED"/>
                </a:highlight>
              </a:rPr>
              <a:t>wigToBigWig   rna-seq.wig   hg38.chrom.sizes   rna-seq.bw</a:t>
            </a:r>
            <a:endParaRPr sz="1800"/>
          </a:p>
        </p:txBody>
      </p:sp>
      <p:sp>
        <p:nvSpPr>
          <p:cNvPr id="68" name="Shape 68"/>
          <p:cNvSpPr txBox="1"/>
          <p:nvPr/>
        </p:nvSpPr>
        <p:spPr>
          <a:xfrm>
            <a:off x="21215025" y="15844900"/>
            <a:ext cx="11164200" cy="621600"/>
          </a:xfrm>
          <a:prstGeom prst="rect">
            <a:avLst/>
          </a:prstGeom>
          <a:solidFill>
            <a:srgbClr val="0737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rPr>
              <a:t>Sharing data with others</a:t>
            </a:r>
            <a:endParaRPr b="1" sz="3600">
              <a:solidFill>
                <a:srgbClr val="FFFFFF"/>
              </a:solidFill>
            </a:endParaRPr>
          </a:p>
        </p:txBody>
      </p:sp>
      <p:sp>
        <p:nvSpPr>
          <p:cNvPr id="69" name="Shape 69"/>
          <p:cNvSpPr txBox="1"/>
          <p:nvPr/>
        </p:nvSpPr>
        <p:spPr>
          <a:xfrm>
            <a:off x="21270250" y="16645825"/>
            <a:ext cx="5775300" cy="2176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t>You can save all of your tracks and browser settings to a snapshot of the Genome Browser called a </a:t>
            </a:r>
            <a:r>
              <a:rPr b="1" lang="en" sz="3000"/>
              <a:t>session</a:t>
            </a:r>
            <a:r>
              <a:rPr lang="en" sz="3000"/>
              <a:t>. </a:t>
            </a:r>
            <a:endParaRPr sz="3000"/>
          </a:p>
        </p:txBody>
      </p:sp>
      <p:pic>
        <p:nvPicPr>
          <p:cNvPr id="70" name="Shape 70"/>
          <p:cNvPicPr preferRelativeResize="0"/>
          <p:nvPr/>
        </p:nvPicPr>
        <p:blipFill rotWithShape="1">
          <a:blip r:embed="rId13">
            <a:alphaModFix/>
          </a:blip>
          <a:srcRect b="65308" l="37282" r="34177" t="15364"/>
          <a:stretch/>
        </p:blipFill>
        <p:spPr>
          <a:xfrm>
            <a:off x="27006750" y="16612475"/>
            <a:ext cx="5141824" cy="2176200"/>
          </a:xfrm>
          <a:prstGeom prst="rect">
            <a:avLst/>
          </a:prstGeom>
          <a:noFill/>
          <a:ln>
            <a:noFill/>
          </a:ln>
        </p:spPr>
      </p:pic>
      <p:sp>
        <p:nvSpPr>
          <p:cNvPr id="71" name="Shape 71"/>
          <p:cNvSpPr/>
          <p:nvPr/>
        </p:nvSpPr>
        <p:spPr>
          <a:xfrm>
            <a:off x="28339500" y="16950625"/>
            <a:ext cx="2019600" cy="536700"/>
          </a:xfrm>
          <a:prstGeom prst="blockArc">
            <a:avLst>
              <a:gd fmla="val 10800000" name="adj1"/>
              <a:gd fmla="val 0" name="adj2"/>
              <a:gd fmla="val 25000" name="adj3"/>
            </a:avLst>
          </a:prstGeom>
          <a:solidFill>
            <a:srgbClr val="FF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flipH="1" rot="10800000">
            <a:off x="28339500" y="16907350"/>
            <a:ext cx="2019600" cy="604800"/>
          </a:xfrm>
          <a:prstGeom prst="blockArc">
            <a:avLst>
              <a:gd fmla="val 10800000" name="adj1"/>
              <a:gd fmla="val 0" name="adj2"/>
              <a:gd fmla="val 25000" name="adj3"/>
            </a:avLst>
          </a:prstGeom>
          <a:solidFill>
            <a:srgbClr val="FF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73" name="Shape 73"/>
          <p:cNvPicPr preferRelativeResize="0"/>
          <p:nvPr/>
        </p:nvPicPr>
        <p:blipFill>
          <a:blip r:embed="rId14">
            <a:alphaModFix/>
          </a:blip>
          <a:stretch>
            <a:fillRect/>
          </a:stretch>
        </p:blipFill>
        <p:spPr>
          <a:xfrm>
            <a:off x="9505650" y="7069000"/>
            <a:ext cx="11164228" cy="3573362"/>
          </a:xfrm>
          <a:prstGeom prst="rect">
            <a:avLst/>
          </a:prstGeom>
          <a:noFill/>
          <a:ln>
            <a:noFill/>
          </a:ln>
        </p:spPr>
      </p:pic>
      <p:sp>
        <p:nvSpPr>
          <p:cNvPr id="74" name="Shape 74"/>
          <p:cNvSpPr txBox="1"/>
          <p:nvPr/>
        </p:nvSpPr>
        <p:spPr>
          <a:xfrm>
            <a:off x="9547513" y="10811275"/>
            <a:ext cx="10928100" cy="1139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3000">
                <a:solidFill>
                  <a:schemeClr val="dk1"/>
                </a:solidFill>
              </a:rPr>
              <a:t>If you require assistance hosting a file, you can learn more about using the free NSF site, Cyverse: </a:t>
            </a:r>
            <a:r>
              <a:rPr lang="en" sz="3000" u="sng">
                <a:solidFill>
                  <a:schemeClr val="hlink"/>
                </a:solidFill>
                <a:hlinkClick r:id="rId15"/>
              </a:rPr>
              <a:t>http://www.cyverse.org/</a:t>
            </a:r>
            <a:endParaRPr sz="3000">
              <a:solidFill>
                <a:schemeClr val="dk1"/>
              </a:solidFill>
            </a:endParaRPr>
          </a:p>
          <a:p>
            <a:pPr indent="0" lvl="0" marL="0" rtl="0">
              <a:spcBef>
                <a:spcPts val="0"/>
              </a:spcBef>
              <a:spcAft>
                <a:spcPts val="0"/>
              </a:spcAft>
              <a:buClr>
                <a:schemeClr val="dk1"/>
              </a:buClr>
              <a:buSzPts val="1100"/>
              <a:buFont typeface="Arial"/>
              <a:buNone/>
            </a:pPr>
            <a:r>
              <a:t/>
            </a:r>
            <a:endParaRPr sz="3000">
              <a:solidFill>
                <a:schemeClr val="dk1"/>
              </a:solidFill>
            </a:endParaRPr>
          </a:p>
        </p:txBody>
      </p:sp>
      <p:sp>
        <p:nvSpPr>
          <p:cNvPr id="75" name="Shape 75"/>
          <p:cNvSpPr txBox="1"/>
          <p:nvPr/>
        </p:nvSpPr>
        <p:spPr>
          <a:xfrm>
            <a:off x="24573875" y="20645775"/>
            <a:ext cx="7800000" cy="373200"/>
          </a:xfrm>
          <a:prstGeom prst="rect">
            <a:avLst/>
          </a:prstGeom>
          <a:solidFill>
            <a:srgbClr val="073763"/>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solidFill>
                  <a:srgbClr val="FFFFFF"/>
                </a:solidFill>
              </a:rPr>
              <a:t>UCSC Postdoc Symposium, UC Santa Cruz                         March 1</a:t>
            </a:r>
            <a:r>
              <a:rPr baseline="30000" lang="en" sz="1800">
                <a:solidFill>
                  <a:srgbClr val="FFFFFF"/>
                </a:solidFill>
              </a:rPr>
              <a:t>st</a:t>
            </a:r>
            <a:r>
              <a:rPr lang="en" sz="1800">
                <a:solidFill>
                  <a:srgbClr val="FFFFFF"/>
                </a:solidFill>
              </a:rPr>
              <a:t>,</a:t>
            </a:r>
            <a:r>
              <a:rPr baseline="30000" lang="en" sz="1800">
                <a:solidFill>
                  <a:srgbClr val="FFFFFF"/>
                </a:solidFill>
              </a:rPr>
              <a:t> </a:t>
            </a:r>
            <a:r>
              <a:rPr lang="en" sz="1800">
                <a:solidFill>
                  <a:srgbClr val="FFFFFF"/>
                </a:solidFill>
              </a:rPr>
              <a:t>2018</a:t>
            </a:r>
            <a:endParaRPr i="1" sz="1800">
              <a:solidFill>
                <a:srgbClr val="FFFFFF"/>
              </a:solidFill>
            </a:endParaRPr>
          </a:p>
        </p:txBody>
      </p:sp>
      <p:sp>
        <p:nvSpPr>
          <p:cNvPr id="76" name="Shape 76"/>
          <p:cNvSpPr txBox="1"/>
          <p:nvPr/>
        </p:nvSpPr>
        <p:spPr>
          <a:xfrm>
            <a:off x="24572075" y="20949550"/>
            <a:ext cx="7800000" cy="621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i="1" lang="en" sz="1800">
                <a:solidFill>
                  <a:schemeClr val="dk1"/>
                </a:solidFill>
              </a:rPr>
              <a:t>Digital copy of this poster available at:</a:t>
            </a:r>
            <a:endParaRPr i="1" sz="1800">
              <a:solidFill>
                <a:schemeClr val="dk1"/>
              </a:solidFill>
            </a:endParaRPr>
          </a:p>
          <a:p>
            <a:pPr indent="0" lvl="0" marL="0">
              <a:spcBef>
                <a:spcPts val="0"/>
              </a:spcBef>
              <a:spcAft>
                <a:spcPts val="0"/>
              </a:spcAft>
              <a:buClr>
                <a:schemeClr val="dk1"/>
              </a:buClr>
              <a:buSzPts val="1100"/>
              <a:buFont typeface="Arial"/>
              <a:buNone/>
            </a:pPr>
            <a:r>
              <a:rPr i="1" lang="en" sz="1800">
                <a:solidFill>
                  <a:schemeClr val="dk1"/>
                </a:solidFill>
              </a:rPr>
              <a:t>               </a:t>
            </a:r>
            <a:r>
              <a:rPr i="1" lang="en" sz="1800" u="sng">
                <a:solidFill>
                  <a:schemeClr val="hlink"/>
                </a:solidFill>
                <a:hlinkClick r:id="rId16"/>
              </a:rPr>
              <a:t>http://hgwdev.soe.ucsc.edu/~jairo/posters/ucscPostDoc_2018.pdf</a:t>
            </a:r>
            <a:endParaRPr i="1" sz="1800">
              <a:solidFill>
                <a:schemeClr val="dk1"/>
              </a:solidFill>
            </a:endParaRPr>
          </a:p>
        </p:txBody>
      </p:sp>
      <p:cxnSp>
        <p:nvCxnSpPr>
          <p:cNvPr id="77" name="Shape 77"/>
          <p:cNvCxnSpPr/>
          <p:nvPr/>
        </p:nvCxnSpPr>
        <p:spPr>
          <a:xfrm>
            <a:off x="24573875" y="20639200"/>
            <a:ext cx="7800000" cy="0"/>
          </a:xfrm>
          <a:prstGeom prst="straightConnector1">
            <a:avLst/>
          </a:prstGeom>
          <a:noFill/>
          <a:ln cap="flat" cmpd="sng" w="9525">
            <a:solidFill>
              <a:srgbClr val="000000"/>
            </a:solidFill>
            <a:prstDash val="solid"/>
            <a:round/>
            <a:headEnd len="med" w="med" type="none"/>
            <a:tailEnd len="med" w="med" type="none"/>
          </a:ln>
        </p:spPr>
      </p:cxnSp>
      <p:cxnSp>
        <p:nvCxnSpPr>
          <p:cNvPr id="78" name="Shape 78"/>
          <p:cNvCxnSpPr/>
          <p:nvPr/>
        </p:nvCxnSpPr>
        <p:spPr>
          <a:xfrm>
            <a:off x="24573875" y="21628450"/>
            <a:ext cx="7800000" cy="0"/>
          </a:xfrm>
          <a:prstGeom prst="straightConnector1">
            <a:avLst/>
          </a:prstGeom>
          <a:noFill/>
          <a:ln cap="flat" cmpd="sng" w="9525">
            <a:solidFill>
              <a:srgbClr val="000000"/>
            </a:solidFill>
            <a:prstDash val="solid"/>
            <a:round/>
            <a:headEnd len="med" w="med" type="none"/>
            <a:tailEnd len="med" w="med" type="none"/>
          </a:ln>
        </p:spPr>
      </p:cxnSp>
      <p:cxnSp>
        <p:nvCxnSpPr>
          <p:cNvPr id="79" name="Shape 79"/>
          <p:cNvCxnSpPr/>
          <p:nvPr/>
        </p:nvCxnSpPr>
        <p:spPr>
          <a:xfrm flipH="1">
            <a:off x="32373850" y="20634625"/>
            <a:ext cx="5400" cy="986100"/>
          </a:xfrm>
          <a:prstGeom prst="straightConnector1">
            <a:avLst/>
          </a:prstGeom>
          <a:noFill/>
          <a:ln cap="flat" cmpd="sng" w="9525">
            <a:solidFill>
              <a:srgbClr val="000000"/>
            </a:solidFill>
            <a:prstDash val="solid"/>
            <a:round/>
            <a:headEnd len="med" w="med" type="none"/>
            <a:tailEnd len="med" w="med" type="none"/>
          </a:ln>
        </p:spPr>
      </p:cxnSp>
      <p:cxnSp>
        <p:nvCxnSpPr>
          <p:cNvPr id="80" name="Shape 80"/>
          <p:cNvCxnSpPr/>
          <p:nvPr/>
        </p:nvCxnSpPr>
        <p:spPr>
          <a:xfrm>
            <a:off x="24572075" y="20634625"/>
            <a:ext cx="1800" cy="9861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