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4c2211e21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4c2211e2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4c2211e21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4c2211e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d0d6841a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ad0d684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89922bc7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89922bc7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89922bc7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89922bc7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a6c5690d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a6c5690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4c2211e21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64c2211e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4c2211e21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64c2211e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4c2211e21_0_3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4c2211e2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d0d6841a5_0_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ad0d6841a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d0d6841a5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d0d6841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a6c5690d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a6c5690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a6c5690d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2a6c5690d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2a6c5690d2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2a6c5690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d0d6841a5_0_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d0d6841a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d0d6841a5_0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d0d6841a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89922bc7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289922bc7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89922bc71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89922bc7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89922bc71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89922bc7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4c2211e21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4c2211e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58605fe5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58605fe5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89922bc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89922bc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6c5690d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a6c5690d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c2211e21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c2211e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95300" y="1135700"/>
            <a:ext cx="87534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Your Custom Assembly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09075" y="2069312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the UCSC Genome Browser</a:t>
            </a:r>
            <a:endParaRPr sz="24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50" y="3938100"/>
            <a:ext cx="4576100" cy="11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700" y="4104250"/>
            <a:ext cx="2079425" cy="7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726600" y="3416537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Presented by: Jairo Navarro Gonzalez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‘Custom Tracks’?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71900" y="1772775"/>
            <a:ext cx="3999900" cy="19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own annotations on the Genome Browser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Useful to quickly view a small sample of the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Temporary way to display the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Text based data is human readable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Uploaded directly to UCSC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>
            <a:off x="4572000" y="1919075"/>
            <a:ext cx="3999900" cy="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Examples of BED custom tracks: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0" y="2314186"/>
            <a:ext cx="4090450" cy="10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3582950"/>
            <a:ext cx="4296149" cy="11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471900" y="3669879"/>
            <a:ext cx="39999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Are removed 48 hours since the last time they were accessed (unless saved in a Session)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Cannot upload binary index files directly to UCSC (big*)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</a:t>
            </a:r>
            <a:br>
              <a:rPr lang="en"/>
            </a:br>
            <a:r>
              <a:rPr lang="en"/>
              <a:t>Custom Tracks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226075" y="1465800"/>
            <a:ext cx="28080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Visualization is defined in “track” and “browser” lines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0" y="166575"/>
            <a:ext cx="3925625" cy="27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0525" y="3285296"/>
            <a:ext cx="5505075" cy="13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00" y="2797863"/>
            <a:ext cx="221932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291613" y="4628743"/>
            <a:ext cx="26769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https://genome.ucsc.edu/cgi-bin/hgCustom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26075" y="2097900"/>
            <a:ext cx="28080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Upload via the Custom Tracks page: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‘Track Hubs’?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447525" y="2213875"/>
            <a:ext cx="3999900" cy="16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for greater control of the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Various configuration options that are not available for custom tracks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are always in control of the data</a:t>
            </a:r>
            <a:endParaRPr/>
          </a:p>
        </p:txBody>
      </p:sp>
      <p:sp>
        <p:nvSpPr>
          <p:cNvPr id="166" name="Google Shape;166;p24"/>
          <p:cNvSpPr txBox="1"/>
          <p:nvPr>
            <p:ph idx="2" type="body"/>
          </p:nvPr>
        </p:nvSpPr>
        <p:spPr>
          <a:xfrm>
            <a:off x="4846650" y="20714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hub.txt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genomes.txt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trackDb.txt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198" y="2366273"/>
            <a:ext cx="2143300" cy="8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200" y="3540950"/>
            <a:ext cx="2778100" cy="3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199" y="4169749"/>
            <a:ext cx="2143300" cy="8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472413" y="3816825"/>
            <a:ext cx="39501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Data must be hosted remotely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Server must support byte-range requests (won’t work with OneDrive, DropBox, etc)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316725" y="1817275"/>
            <a:ext cx="42615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Three text files that define how to visualize the data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is an ‘Assembly</a:t>
            </a:r>
            <a:r>
              <a:rPr lang="en"/>
              <a:t> Hub’?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471900" y="2300075"/>
            <a:ext cx="39999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use your own reference genome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your own track groupings on the Genome Browser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 other tracks via track hubs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>
            <p:ph idx="2" type="body"/>
          </p:nvPr>
        </p:nvSpPr>
        <p:spPr>
          <a:xfrm>
            <a:off x="5011250" y="2300075"/>
            <a:ext cx="3999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genomes.txt: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100" y="3210038"/>
            <a:ext cx="31242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471900" y="3878914"/>
            <a:ext cx="37194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Limitations: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May require you to have a large amount of storage capacity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195075" y="1901950"/>
            <a:ext cx="46695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Similar to </a:t>
            </a: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track hubs but you define your own genome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1385703" y="60975"/>
            <a:ext cx="6372597" cy="50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1219175" y="4047700"/>
            <a:ext cx="1877700" cy="459000"/>
          </a:xfrm>
          <a:prstGeom prst="donut">
            <a:avLst>
              <a:gd fmla="val 11656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5767892" y="304825"/>
            <a:ext cx="754800" cy="40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525" y="152400"/>
            <a:ext cx="614095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750" y="152400"/>
            <a:ext cx="621049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Host the Data Remotely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226075" y="1465800"/>
            <a:ext cx="2808000" cy="34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Server must accept byte-range request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Difficult for most free hosting services (piracy)</a:t>
            </a:r>
            <a:br>
              <a:rPr lang="en"/>
            </a:br>
            <a:br>
              <a:rPr lang="en"/>
            </a:b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Your institution may be able to provide webspace</a:t>
            </a:r>
            <a:br>
              <a:rPr lang="en"/>
            </a:br>
            <a:br>
              <a:rPr lang="en"/>
            </a:b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Free hosting options for researchers are available</a:t>
            </a:r>
            <a:br>
              <a:rPr lang="en"/>
            </a:b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650" y="583700"/>
            <a:ext cx="1362578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5179675" y="583688"/>
            <a:ext cx="3552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Maximum size limit is 50 GB (uncompressed).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651" y="1667773"/>
            <a:ext cx="1441774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5179675" y="1461997"/>
            <a:ext cx="3552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</a:t>
            </a:r>
            <a:r>
              <a:rPr lang="en" sz="1150">
                <a:highlight>
                  <a:srgbClr val="FFFFFF"/>
                </a:highlight>
              </a:rPr>
              <a:t>     </a:t>
            </a:r>
            <a:r>
              <a:rPr lang="en" sz="1150">
                <a:highlight>
                  <a:srgbClr val="FFFFFF"/>
                </a:highlight>
              </a:rPr>
              <a:t>5 GB of space for free, but can be relatively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 slow to display. Offers a paid subscription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     service to expand space.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450" y="2426675"/>
            <a:ext cx="1441777" cy="811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5179675" y="2636863"/>
            <a:ext cx="3552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F</a:t>
            </a:r>
            <a:r>
              <a:rPr lang="en" sz="1150">
                <a:highlight>
                  <a:srgbClr val="FFFFFF"/>
                </a:highlight>
              </a:rPr>
              <a:t>iles limited to 100MB, but very fast.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0000" y="3631450"/>
            <a:ext cx="1482767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5179675" y="3512060"/>
            <a:ext cx="3552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</a:t>
            </a:r>
            <a:r>
              <a:rPr lang="en" sz="1150">
                <a:highlight>
                  <a:srgbClr val="FFFFFF"/>
                </a:highlight>
              </a:rPr>
              <a:t>    N</a:t>
            </a:r>
            <a:r>
              <a:rPr lang="en" sz="1150">
                <a:highlight>
                  <a:srgbClr val="FFFFFF"/>
                </a:highlight>
              </a:rPr>
              <a:t>ot limited and fast, but every file needs to be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--    uploaded individually and cannot be changed.</a:t>
            </a:r>
            <a:endParaRPr sz="115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highlight>
                  <a:srgbClr val="FFFFFF"/>
                </a:highlight>
              </a:rPr>
              <a:t>      Optimal for very stable links, e.g. in publications.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Upload the data to a remote server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471900" y="1919075"/>
            <a:ext cx="8222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Depending on the hosting service, steps may vary. 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000" y="2416600"/>
            <a:ext cx="2529150" cy="23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650" y="2323163"/>
            <a:ext cx="2277948" cy="251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0"/>
          <p:cNvCxnSpPr>
            <a:stCxn id="219" idx="3"/>
            <a:endCxn id="220" idx="1"/>
          </p:cNvCxnSpPr>
          <p:nvPr/>
        </p:nvCxnSpPr>
        <p:spPr>
          <a:xfrm>
            <a:off x="3957150" y="3580938"/>
            <a:ext cx="5535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</a:t>
            </a:r>
            <a:r>
              <a:rPr lang="en"/>
              <a:t>Create</a:t>
            </a:r>
            <a:r>
              <a:rPr lang="en"/>
              <a:t> the Track Hub files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460950" y="1919075"/>
            <a:ext cx="82221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useOneFile 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Use a single file instead of the required three files but limited to one genome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300" y="2571750"/>
            <a:ext cx="7445750" cy="22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471900" y="2720825"/>
            <a:ext cx="978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hub.txt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37100" y="3353375"/>
            <a:ext cx="15438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genomes.txt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102200" y="4040650"/>
            <a:ext cx="1413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trackDb.txt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1"/>
          <p:cNvSpPr/>
          <p:nvPr/>
        </p:nvSpPr>
        <p:spPr>
          <a:xfrm rot="-8100000">
            <a:off x="1532020" y="3303702"/>
            <a:ext cx="415355" cy="50614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1"/>
          <p:cNvSpPr/>
          <p:nvPr/>
        </p:nvSpPr>
        <p:spPr>
          <a:xfrm rot="-8100000">
            <a:off x="1401283" y="3777148"/>
            <a:ext cx="1014415" cy="933805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1"/>
          <p:cNvSpPr/>
          <p:nvPr/>
        </p:nvSpPr>
        <p:spPr>
          <a:xfrm rot="-8100000">
            <a:off x="1462601" y="2505649"/>
            <a:ext cx="891803" cy="92065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UCSC Genome Browser?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63425" y="2071475"/>
            <a:ext cx="4208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at University of California, Santa Cruz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visualization tool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Displays annotations alongside a reference genome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Hosting 220 genome assemblies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Over </a:t>
            </a:r>
            <a:r>
              <a:rPr lang="en" sz="1600"/>
              <a:t>3,779 assembly hubs in GenArk</a:t>
            </a:r>
            <a:endParaRPr sz="16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425" y="2071463"/>
            <a:ext cx="32385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Load the hub files to the remote server</a:t>
            </a:r>
            <a:endParaRPr/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471900" y="1919075"/>
            <a:ext cx="82221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Upload the track hub files with all your hub settings to the remote server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350" y="2434862"/>
            <a:ext cx="2623475" cy="24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250" y="2375863"/>
            <a:ext cx="1754398" cy="253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2"/>
          <p:cNvCxnSpPr>
            <a:stCxn id="241" idx="3"/>
            <a:endCxn id="242" idx="1"/>
          </p:cNvCxnSpPr>
          <p:nvPr/>
        </p:nvCxnSpPr>
        <p:spPr>
          <a:xfrm>
            <a:off x="4360825" y="3642625"/>
            <a:ext cx="12915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Step 4: </a:t>
            </a:r>
            <a:br>
              <a:rPr lang="en" sz="3200"/>
            </a:br>
            <a:r>
              <a:rPr lang="en" sz="3200"/>
              <a:t>View the Hub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90500" y="1794625"/>
            <a:ext cx="28080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Upload</a:t>
            </a:r>
            <a:r>
              <a:rPr lang="en" sz="1400"/>
              <a:t> the hub.txt URL via the Track Hub Tracks page:</a:t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br>
              <a:rPr lang="en" sz="1000"/>
            </a:br>
            <a:endParaRPr sz="1000"/>
          </a:p>
        </p:txBody>
      </p:sp>
      <p:sp>
        <p:nvSpPr>
          <p:cNvPr id="250" name="Google Shape;250;p33"/>
          <p:cNvSpPr txBox="1"/>
          <p:nvPr/>
        </p:nvSpPr>
        <p:spPr>
          <a:xfrm>
            <a:off x="226075" y="4421400"/>
            <a:ext cx="3018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https://genome.ucsc.edu/cgi-bin/hgHubConnect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25" y="2621863"/>
            <a:ext cx="2168400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86" y="50825"/>
            <a:ext cx="3224232" cy="17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970" y="1867287"/>
            <a:ext cx="4085850" cy="3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Share the hub with others</a:t>
            </a:r>
            <a:endParaRPr/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262150" y="1766688"/>
            <a:ext cx="47259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you need is the hub.txt URL to share with others</a:t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1413150" y="2266000"/>
            <a:ext cx="63177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hub.txt URL: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https://usegalaxy.org/api/datasets/f9cad7b01a4721358135e857704a8b60/display?to_ext=txt</a:t>
            </a:r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262150" y="2634488"/>
            <a:ext cx="47259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construct a URL that can be shared:</a:t>
            </a:r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2418300" y="3040500"/>
            <a:ext cx="43074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https://genome.ucsc.edu/cgi-bin/hgTracks?genome=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GCA_002844635.1</a:t>
            </a:r>
            <a:r>
              <a:rPr b="1"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&amp;hubUrl=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https://usegalaxy.org/api/datasets/f9cad7b01a4721358135e857704a8b60/display?to_ext=txt</a:t>
            </a:r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48950" y="12610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Step 5: Share the hub with others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3" y="942301"/>
            <a:ext cx="7802875" cy="408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/>
          <p:nvPr/>
        </p:nvSpPr>
        <p:spPr>
          <a:xfrm>
            <a:off x="670575" y="3340600"/>
            <a:ext cx="2365200" cy="532200"/>
          </a:xfrm>
          <a:prstGeom prst="donut">
            <a:avLst>
              <a:gd fmla="val 11656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title"/>
          </p:nvPr>
        </p:nvSpPr>
        <p:spPr>
          <a:xfrm>
            <a:off x="48950" y="12610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Step 5: Share the hub with others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1200"/>
            <a:ext cx="8839204" cy="399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Step 5: Share the hub with others</a:t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4" y="1846323"/>
            <a:ext cx="1681397" cy="12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400" y="865625"/>
            <a:ext cx="5152575" cy="405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/>
          <p:nvPr/>
        </p:nvSpPr>
        <p:spPr>
          <a:xfrm>
            <a:off x="3499100" y="1316725"/>
            <a:ext cx="304800" cy="207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400" y="865626"/>
            <a:ext cx="5604649" cy="40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0400" y="865624"/>
            <a:ext cx="5604649" cy="405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the hub for errors	</a:t>
            </a:r>
            <a:endParaRPr/>
          </a:p>
        </p:txBody>
      </p: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hubCheck utility can scan through your hub files and report any errors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50" y="2453259"/>
            <a:ext cx="4182924" cy="23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526" y="2567663"/>
            <a:ext cx="4060718" cy="21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title"/>
          </p:nvPr>
        </p:nvSpPr>
        <p:spPr>
          <a:xfrm>
            <a:off x="262150" y="738725"/>
            <a:ext cx="8696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the hub for errors	</a:t>
            </a:r>
            <a:endParaRPr/>
          </a:p>
        </p:txBody>
      </p:sp>
      <p:sp>
        <p:nvSpPr>
          <p:cNvPr id="299" name="Google Shape;299;p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</a:t>
            </a:r>
            <a:r>
              <a:rPr lang="en"/>
              <a:t>ubCheck utility can scan through your hub files and report any errors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2323950" y="2392500"/>
            <a:ext cx="44961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Command-line utility is even more verbose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88" y="1651825"/>
            <a:ext cx="7799799" cy="34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feature: Hub space</a:t>
            </a:r>
            <a:endParaRPr/>
          </a:p>
        </p:txBody>
      </p:sp>
      <p:sp>
        <p:nvSpPr>
          <p:cNvPr id="307" name="Google Shape;307;p4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feature to be released very soon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you to host files on the UCSC Genome Browser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Not meant to be permanent storage, so keep backups!</a:t>
            </a:r>
            <a:endParaRPr/>
          </a:p>
        </p:txBody>
      </p:sp>
      <p:sp>
        <p:nvSpPr>
          <p:cNvPr id="308" name="Google Shape;308;p4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825" y="1810175"/>
            <a:ext cx="4670800" cy="30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226075" y="1960400"/>
            <a:ext cx="2808000" cy="26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Contact us with your questions:</a:t>
            </a:r>
            <a:br>
              <a:rPr lang="en" sz="1400"/>
            </a:br>
            <a:r>
              <a:rPr lang="en" sz="1400"/>
              <a:t>genome@soe.ucsc.edu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Sensitive data: </a:t>
            </a:r>
            <a:r>
              <a:rPr lang="en" sz="1400"/>
              <a:t>genome-www@soe.ucsc.edu</a:t>
            </a:r>
            <a:r>
              <a:rPr lang="en" sz="1400"/>
              <a:t> </a:t>
            </a:r>
            <a:endParaRPr sz="1400"/>
          </a:p>
        </p:txBody>
      </p:sp>
      <p:pic>
        <p:nvPicPr>
          <p:cNvPr id="316" name="Google Shape;3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0"/>
            <a:ext cx="298827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1"/>
          <p:cNvCxnSpPr/>
          <p:nvPr/>
        </p:nvCxnSpPr>
        <p:spPr>
          <a:xfrm flipH="1" rot="10800000">
            <a:off x="4575400" y="16951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41"/>
          <p:cNvCxnSpPr/>
          <p:nvPr/>
        </p:nvCxnSpPr>
        <p:spPr>
          <a:xfrm flipH="1" rot="10800000">
            <a:off x="4575400" y="11558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41"/>
          <p:cNvCxnSpPr/>
          <p:nvPr/>
        </p:nvCxnSpPr>
        <p:spPr>
          <a:xfrm flipH="1" rot="10800000">
            <a:off x="4575400" y="57687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41"/>
          <p:cNvCxnSpPr/>
          <p:nvPr/>
        </p:nvCxnSpPr>
        <p:spPr>
          <a:xfrm flipH="1" rot="10800000">
            <a:off x="4575400" y="-2125"/>
            <a:ext cx="1032000" cy="11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41"/>
          <p:cNvCxnSpPr/>
          <p:nvPr/>
        </p:nvCxnSpPr>
        <p:spPr>
          <a:xfrm rot="10800000">
            <a:off x="4592355" y="1156600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41"/>
          <p:cNvCxnSpPr/>
          <p:nvPr/>
        </p:nvCxnSpPr>
        <p:spPr>
          <a:xfrm rot="10800000">
            <a:off x="5583870" y="1161573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41"/>
          <p:cNvCxnSpPr/>
          <p:nvPr/>
        </p:nvCxnSpPr>
        <p:spPr>
          <a:xfrm rot="10800000">
            <a:off x="4592355" y="9979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41"/>
          <p:cNvCxnSpPr/>
          <p:nvPr/>
        </p:nvCxnSpPr>
        <p:spPr>
          <a:xfrm rot="10800000">
            <a:off x="5578211" y="-2048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41"/>
          <p:cNvCxnSpPr/>
          <p:nvPr/>
        </p:nvCxnSpPr>
        <p:spPr>
          <a:xfrm rot="10800000">
            <a:off x="4592355" y="3974975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41"/>
          <p:cNvCxnSpPr/>
          <p:nvPr/>
        </p:nvCxnSpPr>
        <p:spPr>
          <a:xfrm rot="10800000">
            <a:off x="5583880" y="3974975"/>
            <a:ext cx="11400" cy="561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41"/>
          <p:cNvCxnSpPr/>
          <p:nvPr/>
        </p:nvCxnSpPr>
        <p:spPr>
          <a:xfrm flipH="1" rot="10800000">
            <a:off x="4598075" y="3979980"/>
            <a:ext cx="1003500" cy="22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41"/>
          <p:cNvCxnSpPr/>
          <p:nvPr/>
        </p:nvCxnSpPr>
        <p:spPr>
          <a:xfrm flipH="1" rot="10800000">
            <a:off x="4572000" y="4536280"/>
            <a:ext cx="1003500" cy="228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9" name="Google Shape;3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4" y="4379575"/>
            <a:ext cx="3118299" cy="7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UCSC Genome Browser?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563" y="1911475"/>
            <a:ext cx="4717076" cy="29550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43850" y="2487175"/>
            <a:ext cx="3316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https://genome.ucsc.edu/ browser ‘home’ page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508" y="61725"/>
            <a:ext cx="65551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data can I view?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1900" y="1919075"/>
            <a:ext cx="24537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Sequencing Data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BAM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WIG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950" y="1811650"/>
            <a:ext cx="4994975" cy="8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225" y="2883002"/>
            <a:ext cx="5656420" cy="1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675" y="4292875"/>
            <a:ext cx="5596086" cy="69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flipH="1" rot="10800000">
            <a:off x="2537650" y="2426537"/>
            <a:ext cx="1884600" cy="326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/>
          <p:nvPr/>
        </p:nvCxnSpPr>
        <p:spPr>
          <a:xfrm>
            <a:off x="2672025" y="3679075"/>
            <a:ext cx="1275600" cy="3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>
            <a:endCxn id="99" idx="1"/>
          </p:cNvCxnSpPr>
          <p:nvPr/>
        </p:nvCxnSpPr>
        <p:spPr>
          <a:xfrm>
            <a:off x="2537675" y="4234612"/>
            <a:ext cx="846000" cy="4071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7"/>
          <p:cNvSpPr txBox="1"/>
          <p:nvPr/>
        </p:nvSpPr>
        <p:spPr>
          <a:xfrm>
            <a:off x="471900" y="2600225"/>
            <a:ext cx="2343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 annotations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BED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genePred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GFF/GTF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71900" y="3536800"/>
            <a:ext cx="22608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Variant annotations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VCF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71900" y="4089238"/>
            <a:ext cx="23430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Tissue Expression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barChart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Data Formats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02800" y="2071475"/>
            <a:ext cx="22836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Text-based: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5150750" y="2071475"/>
            <a:ext cx="3758700" cy="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Binary indexed: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902800" y="2575800"/>
            <a:ext cx="2283600" cy="2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genePred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WIG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barChart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150750" y="2575800"/>
            <a:ext cx="37587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bigBed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bigGenePred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bigWig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BAM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HIC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030300" y="4537300"/>
            <a:ext cx="1905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And much more!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98" y="0"/>
            <a:ext cx="83166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6585017" y="73175"/>
            <a:ext cx="754800" cy="40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682750" y="1548375"/>
            <a:ext cx="1645800" cy="402300"/>
          </a:xfrm>
          <a:prstGeom prst="donut">
            <a:avLst>
              <a:gd fmla="val 11656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45" y="0"/>
            <a:ext cx="81049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view the data?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289025" y="1883875"/>
            <a:ext cx="8222100" cy="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Some terms used by the UCSC Genome Browser:</a:t>
            </a: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2564675" y="2500525"/>
            <a:ext cx="24585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Custom Track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Track Hub</a:t>
            </a:r>
            <a:b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Assembly Hub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471901" y="2721100"/>
            <a:ext cx="20274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 annotations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9025" y="3434225"/>
            <a:ext cx="2318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Custom genome assembly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/>
          <p:nvPr/>
        </p:nvSpPr>
        <p:spPr>
          <a:xfrm rot="-8100000">
            <a:off x="2530455" y="3442566"/>
            <a:ext cx="717855" cy="683065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/>
          <p:nvPr/>
        </p:nvSpPr>
        <p:spPr>
          <a:xfrm rot="-8100000">
            <a:off x="2511109" y="2505924"/>
            <a:ext cx="891803" cy="92065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