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8404800" cy="38404800"/>
  <p:notesSz cx="6858000" cy="9144000"/>
  <p:defaultText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272" autoAdjust="0"/>
    <p:restoredTop sz="99336" autoAdjust="0"/>
  </p:normalViewPr>
  <p:slideViewPr>
    <p:cSldViewPr>
      <p:cViewPr>
        <p:scale>
          <a:sx n="30" d="100"/>
          <a:sy n="30" d="100"/>
        </p:scale>
        <p:origin x="-2040" y="-72"/>
      </p:cViewPr>
      <p:guideLst>
        <p:guide orient="horz" pos="12096"/>
        <p:guide pos="120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80360" y="11930383"/>
            <a:ext cx="3264408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5760720" y="21762720"/>
            <a:ext cx="26883360" cy="981456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CD6991-A7BB-4936-A213-A74AFB042ED2}" type="datetimeFigureOut">
              <a:rPr lang="en-US" smtClean="0"/>
              <a:t>5/3/2012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22F7E-C49A-414E-AC28-275FAA20EF89}" type="slidenum">
              <a:rPr lang="en-US" smtClean="0"/>
              <a:t>‹#›</a:t>
            </a:fld>
            <a:endParaRPr lang="en-US" dirty="0"/>
          </a:p>
        </p:txBody>
      </p:sp>
    </p:spTree>
    <p:extLst>
      <p:ext uri="{BB962C8B-B14F-4D97-AF65-F5344CB8AC3E}">
        <p14:creationId xmlns:p14="http://schemas.microsoft.com/office/powerpoint/2010/main" val="3178343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D6991-A7BB-4936-A213-A74AFB042ED2}" type="datetimeFigureOut">
              <a:rPr lang="en-US" smtClean="0"/>
              <a:t>5/3/2012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22F7E-C49A-414E-AC28-275FAA20EF89}" type="slidenum">
              <a:rPr lang="en-US" smtClean="0"/>
              <a:t>‹#›</a:t>
            </a:fld>
            <a:endParaRPr lang="en-US" dirty="0"/>
          </a:p>
        </p:txBody>
      </p:sp>
    </p:spTree>
    <p:extLst>
      <p:ext uri="{BB962C8B-B14F-4D97-AF65-F5344CB8AC3E}">
        <p14:creationId xmlns:p14="http://schemas.microsoft.com/office/powerpoint/2010/main" val="391435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6941285" y="8614416"/>
            <a:ext cx="36291200" cy="1834984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067675" y="8614416"/>
            <a:ext cx="108233530" cy="1834984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D6991-A7BB-4936-A213-A74AFB042ED2}" type="datetimeFigureOut">
              <a:rPr lang="en-US" smtClean="0"/>
              <a:t>5/3/2012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22F7E-C49A-414E-AC28-275FAA20EF89}" type="slidenum">
              <a:rPr lang="en-US" smtClean="0"/>
              <a:t>‹#›</a:t>
            </a:fld>
            <a:endParaRPr lang="en-US" dirty="0"/>
          </a:p>
        </p:txBody>
      </p:sp>
    </p:spTree>
    <p:extLst>
      <p:ext uri="{BB962C8B-B14F-4D97-AF65-F5344CB8AC3E}">
        <p14:creationId xmlns:p14="http://schemas.microsoft.com/office/powerpoint/2010/main" val="133147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CD6991-A7BB-4936-A213-A74AFB042ED2}" type="datetimeFigureOut">
              <a:rPr lang="en-US" smtClean="0"/>
              <a:t>5/3/2012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22F7E-C49A-414E-AC28-275FAA20EF89}" type="slidenum">
              <a:rPr lang="en-US" smtClean="0"/>
              <a:t>‹#›</a:t>
            </a:fld>
            <a:endParaRPr lang="en-US" dirty="0"/>
          </a:p>
        </p:txBody>
      </p:sp>
    </p:spTree>
    <p:extLst>
      <p:ext uri="{BB962C8B-B14F-4D97-AF65-F5344CB8AC3E}">
        <p14:creationId xmlns:p14="http://schemas.microsoft.com/office/powerpoint/2010/main" val="173757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033715" y="24678643"/>
            <a:ext cx="32644080" cy="762762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033715" y="16277596"/>
            <a:ext cx="32644080" cy="840104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CD6991-A7BB-4936-A213-A74AFB042ED2}" type="datetimeFigureOut">
              <a:rPr lang="en-US" smtClean="0"/>
              <a:t>5/3/2012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8122F7E-C49A-414E-AC28-275FAA20EF89}" type="slidenum">
              <a:rPr lang="en-US" smtClean="0"/>
              <a:t>‹#›</a:t>
            </a:fld>
            <a:endParaRPr lang="en-US" dirty="0"/>
          </a:p>
        </p:txBody>
      </p:sp>
    </p:spTree>
    <p:extLst>
      <p:ext uri="{BB962C8B-B14F-4D97-AF65-F5344CB8AC3E}">
        <p14:creationId xmlns:p14="http://schemas.microsoft.com/office/powerpoint/2010/main" val="229868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067677" y="50184056"/>
            <a:ext cx="72262365" cy="14192884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80970122" y="50184056"/>
            <a:ext cx="72262365" cy="141928847"/>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CD6991-A7BB-4936-A213-A74AFB042ED2}" type="datetimeFigureOut">
              <a:rPr lang="en-US" smtClean="0"/>
              <a:t>5/3/2012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122F7E-C49A-414E-AC28-275FAA20EF89}" type="slidenum">
              <a:rPr lang="en-US" smtClean="0"/>
              <a:t>‹#›</a:t>
            </a:fld>
            <a:endParaRPr lang="en-US" dirty="0"/>
          </a:p>
        </p:txBody>
      </p:sp>
    </p:spTree>
    <p:extLst>
      <p:ext uri="{BB962C8B-B14F-4D97-AF65-F5344CB8AC3E}">
        <p14:creationId xmlns:p14="http://schemas.microsoft.com/office/powerpoint/2010/main" val="719654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20240" y="1537973"/>
            <a:ext cx="34564320" cy="6400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20240" y="8596633"/>
            <a:ext cx="16968790" cy="358266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920240" y="12179300"/>
            <a:ext cx="16968790" cy="2212721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9509107" y="8596633"/>
            <a:ext cx="16975455" cy="358266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9509107" y="12179300"/>
            <a:ext cx="16975455" cy="2212721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CD6991-A7BB-4936-A213-A74AFB042ED2}" type="datetimeFigureOut">
              <a:rPr lang="en-US" smtClean="0"/>
              <a:t>5/3/2012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8122F7E-C49A-414E-AC28-275FAA20EF89}" type="slidenum">
              <a:rPr lang="en-US" smtClean="0"/>
              <a:t>‹#›</a:t>
            </a:fld>
            <a:endParaRPr lang="en-US" dirty="0"/>
          </a:p>
        </p:txBody>
      </p:sp>
    </p:spTree>
    <p:extLst>
      <p:ext uri="{BB962C8B-B14F-4D97-AF65-F5344CB8AC3E}">
        <p14:creationId xmlns:p14="http://schemas.microsoft.com/office/powerpoint/2010/main" val="1625784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CD6991-A7BB-4936-A213-A74AFB042ED2}" type="datetimeFigureOut">
              <a:rPr lang="en-US" smtClean="0"/>
              <a:t>5/3/2012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8122F7E-C49A-414E-AC28-275FAA20EF89}" type="slidenum">
              <a:rPr lang="en-US" smtClean="0"/>
              <a:t>‹#›</a:t>
            </a:fld>
            <a:endParaRPr lang="en-US" dirty="0"/>
          </a:p>
        </p:txBody>
      </p:sp>
    </p:spTree>
    <p:extLst>
      <p:ext uri="{BB962C8B-B14F-4D97-AF65-F5344CB8AC3E}">
        <p14:creationId xmlns:p14="http://schemas.microsoft.com/office/powerpoint/2010/main" val="2618506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CD6991-A7BB-4936-A213-A74AFB042ED2}" type="datetimeFigureOut">
              <a:rPr lang="en-US" smtClean="0"/>
              <a:t>5/3/2012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8122F7E-C49A-414E-AC28-275FAA20EF89}" type="slidenum">
              <a:rPr lang="en-US" smtClean="0"/>
              <a:t>‹#›</a:t>
            </a:fld>
            <a:endParaRPr lang="en-US" dirty="0"/>
          </a:p>
        </p:txBody>
      </p:sp>
    </p:spTree>
    <p:extLst>
      <p:ext uri="{BB962C8B-B14F-4D97-AF65-F5344CB8AC3E}">
        <p14:creationId xmlns:p14="http://schemas.microsoft.com/office/powerpoint/2010/main" val="1588886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20242" y="1529080"/>
            <a:ext cx="12634915" cy="650748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5015210" y="1529083"/>
            <a:ext cx="21469350" cy="3277743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920242" y="8036563"/>
            <a:ext cx="12634915" cy="2626995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D6991-A7BB-4936-A213-A74AFB042ED2}" type="datetimeFigureOut">
              <a:rPr lang="en-US" smtClean="0"/>
              <a:t>5/3/2012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122F7E-C49A-414E-AC28-275FAA20EF89}" type="slidenum">
              <a:rPr lang="en-US" smtClean="0"/>
              <a:t>‹#›</a:t>
            </a:fld>
            <a:endParaRPr lang="en-US" dirty="0"/>
          </a:p>
        </p:txBody>
      </p:sp>
    </p:spTree>
    <p:extLst>
      <p:ext uri="{BB962C8B-B14F-4D97-AF65-F5344CB8AC3E}">
        <p14:creationId xmlns:p14="http://schemas.microsoft.com/office/powerpoint/2010/main" val="1173305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27610" y="26883360"/>
            <a:ext cx="23042880" cy="317373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7527610" y="3431540"/>
            <a:ext cx="23042880" cy="2304288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7527610" y="30057093"/>
            <a:ext cx="23042880" cy="450722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CD6991-A7BB-4936-A213-A74AFB042ED2}" type="datetimeFigureOut">
              <a:rPr lang="en-US" smtClean="0"/>
              <a:t>5/3/2012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8122F7E-C49A-414E-AC28-275FAA20EF89}" type="slidenum">
              <a:rPr lang="en-US" smtClean="0"/>
              <a:t>‹#›</a:t>
            </a:fld>
            <a:endParaRPr lang="en-US" dirty="0"/>
          </a:p>
        </p:txBody>
      </p:sp>
    </p:spTree>
    <p:extLst>
      <p:ext uri="{BB962C8B-B14F-4D97-AF65-F5344CB8AC3E}">
        <p14:creationId xmlns:p14="http://schemas.microsoft.com/office/powerpoint/2010/main" val="687118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0" y="1537973"/>
            <a:ext cx="34564320" cy="64008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920240" y="8961123"/>
            <a:ext cx="34564320" cy="2534539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920240" y="35595563"/>
            <a:ext cx="8961120" cy="20447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39CD6991-A7BB-4936-A213-A74AFB042ED2}" type="datetimeFigureOut">
              <a:rPr lang="en-US" smtClean="0"/>
              <a:t>5/3/2012</a:t>
            </a:fld>
            <a:endParaRPr lang="en-US" dirty="0"/>
          </a:p>
        </p:txBody>
      </p:sp>
      <p:sp>
        <p:nvSpPr>
          <p:cNvPr id="5" name="Footer Placeholder 4"/>
          <p:cNvSpPr>
            <a:spLocks noGrp="1"/>
          </p:cNvSpPr>
          <p:nvPr>
            <p:ph type="ftr" sz="quarter" idx="3"/>
          </p:nvPr>
        </p:nvSpPr>
        <p:spPr>
          <a:xfrm>
            <a:off x="13121640" y="35595563"/>
            <a:ext cx="12161520" cy="20447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7523440" y="35595563"/>
            <a:ext cx="8961120" cy="20447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C8122F7E-C49A-414E-AC28-275FAA20EF89}" type="slidenum">
              <a:rPr lang="en-US" smtClean="0"/>
              <a:t>‹#›</a:t>
            </a:fld>
            <a:endParaRPr lang="en-US" dirty="0"/>
          </a:p>
        </p:txBody>
      </p:sp>
    </p:spTree>
    <p:extLst>
      <p:ext uri="{BB962C8B-B14F-4D97-AF65-F5344CB8AC3E}">
        <p14:creationId xmlns:p14="http://schemas.microsoft.com/office/powerpoint/2010/main" val="2889612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38912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438912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6160" indent="-1371600" algn="l" defTabSz="4389120" rtl="0" eaLnBrk="1" latinLnBrk="0" hangingPunct="1">
        <a:spcBef>
          <a:spcPct val="20000"/>
        </a:spcBef>
        <a:buFont typeface="Arial" pitchFamily="34" charset="0"/>
        <a:buChar char="–"/>
        <a:defRPr sz="13400" kern="1200">
          <a:solidFill>
            <a:schemeClr val="tx1"/>
          </a:solidFill>
          <a:latin typeface="+mn-lt"/>
          <a:ea typeface="+mn-ea"/>
          <a:cs typeface="+mn-cs"/>
        </a:defRPr>
      </a:lvl2pPr>
      <a:lvl3pPr marL="5486400" indent="-1097280" algn="l" defTabSz="4389120" rtl="0" eaLnBrk="1" latinLnBrk="0" hangingPunct="1">
        <a:spcBef>
          <a:spcPct val="20000"/>
        </a:spcBef>
        <a:buFont typeface="Arial" pitchFamily="34" charset="0"/>
        <a:buChar char="•"/>
        <a:defRPr sz="11500" kern="1200">
          <a:solidFill>
            <a:schemeClr val="tx1"/>
          </a:solidFill>
          <a:latin typeface="+mn-lt"/>
          <a:ea typeface="+mn-ea"/>
          <a:cs typeface="+mn-cs"/>
        </a:defRPr>
      </a:lvl3pPr>
      <a:lvl4pPr marL="76809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52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7008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464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920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3760" indent="-1097280" algn="l" defTabSz="438912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genome@soe.ucsc.edu" TargetMode="External"/><Relationship Id="rId13" Type="http://schemas.openxmlformats.org/officeDocument/2006/relationships/image" Target="../media/image7.png"/><Relationship Id="rId18" Type="http://schemas.openxmlformats.org/officeDocument/2006/relationships/image" Target="../media/image11.png"/><Relationship Id="rId3" Type="http://schemas.openxmlformats.org/officeDocument/2006/relationships/image" Target="../media/image2.wmf"/><Relationship Id="rId7" Type="http://schemas.openxmlformats.org/officeDocument/2006/relationships/hyperlink" Target="http://genome.ucsc.edu/contacts.html" TargetMode="External"/><Relationship Id="rId12" Type="http://schemas.openxmlformats.org/officeDocument/2006/relationships/image" Target="../media/image6.png"/><Relationship Id="rId17" Type="http://schemas.openxmlformats.org/officeDocument/2006/relationships/hyperlink" Target="ftp://ftp.ncbi.nih.gov/1000genomes/ftp/release/" TargetMode="External"/><Relationship Id="rId2" Type="http://schemas.openxmlformats.org/officeDocument/2006/relationships/slideLayout" Target="../slideLayouts/slideLayout1.xml"/><Relationship Id="rId16" Type="http://schemas.openxmlformats.org/officeDocument/2006/relationships/image" Target="../media/image10.png"/><Relationship Id="rId1" Type="http://schemas.openxmlformats.org/officeDocument/2006/relationships/vmlDrawing" Target="../drawings/vmlDrawing1.vml"/><Relationship Id="rId6" Type="http://schemas.openxmlformats.org/officeDocument/2006/relationships/image" Target="../media/image3.jpeg"/><Relationship Id="rId11" Type="http://schemas.openxmlformats.org/officeDocument/2006/relationships/image" Target="../media/image5.png"/><Relationship Id="rId5" Type="http://schemas.openxmlformats.org/officeDocument/2006/relationships/image" Target="../media/image1.png"/><Relationship Id="rId15" Type="http://schemas.openxmlformats.org/officeDocument/2006/relationships/image" Target="../media/image9.png"/><Relationship Id="rId10" Type="http://schemas.openxmlformats.org/officeDocument/2006/relationships/image" Target="../media/image4.png"/><Relationship Id="rId19" Type="http://schemas.openxmlformats.org/officeDocument/2006/relationships/image" Target="../media/image12.png"/><Relationship Id="rId4" Type="http://schemas.openxmlformats.org/officeDocument/2006/relationships/oleObject" Target="../embeddings/oleObject1.bin"/><Relationship Id="rId9" Type="http://schemas.openxmlformats.org/officeDocument/2006/relationships/hyperlink" Target="http://www.openhelix.com/downloads/ucsc/ucsc_home.shtml" TargetMode="Externa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4038600" y="228600"/>
            <a:ext cx="309372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702175">
              <a:defRPr>
                <a:solidFill>
                  <a:schemeClr val="tx1"/>
                </a:solidFill>
                <a:latin typeface="Arial" pitchFamily="34" charset="0"/>
              </a:defRPr>
            </a:lvl1pPr>
            <a:lvl2pPr defTabSz="4702175">
              <a:defRPr>
                <a:solidFill>
                  <a:schemeClr val="tx1"/>
                </a:solidFill>
                <a:latin typeface="Arial" pitchFamily="34" charset="0"/>
              </a:defRPr>
            </a:lvl2pPr>
            <a:lvl3pPr defTabSz="4702175">
              <a:defRPr>
                <a:solidFill>
                  <a:schemeClr val="tx1"/>
                </a:solidFill>
                <a:latin typeface="Arial" pitchFamily="34" charset="0"/>
              </a:defRPr>
            </a:lvl3pPr>
            <a:lvl4pPr defTabSz="4702175">
              <a:defRPr>
                <a:solidFill>
                  <a:schemeClr val="tx1"/>
                </a:solidFill>
                <a:latin typeface="Arial" pitchFamily="34" charset="0"/>
              </a:defRPr>
            </a:lvl4pPr>
            <a:lvl5pPr defTabSz="4702175">
              <a:defRPr>
                <a:solidFill>
                  <a:schemeClr val="tx1"/>
                </a:solidFill>
                <a:latin typeface="Arial" pitchFamily="34" charset="0"/>
              </a:defRPr>
            </a:lvl5pPr>
            <a:lvl6pPr defTabSz="4702175" fontAlgn="base">
              <a:spcBef>
                <a:spcPct val="0"/>
              </a:spcBef>
              <a:spcAft>
                <a:spcPct val="0"/>
              </a:spcAft>
              <a:defRPr>
                <a:solidFill>
                  <a:schemeClr val="tx1"/>
                </a:solidFill>
                <a:latin typeface="Arial" pitchFamily="34" charset="0"/>
              </a:defRPr>
            </a:lvl6pPr>
            <a:lvl7pPr defTabSz="4702175" fontAlgn="base">
              <a:spcBef>
                <a:spcPct val="0"/>
              </a:spcBef>
              <a:spcAft>
                <a:spcPct val="0"/>
              </a:spcAft>
              <a:defRPr>
                <a:solidFill>
                  <a:schemeClr val="tx1"/>
                </a:solidFill>
                <a:latin typeface="Arial" pitchFamily="34" charset="0"/>
              </a:defRPr>
            </a:lvl7pPr>
            <a:lvl8pPr defTabSz="4702175" fontAlgn="base">
              <a:spcBef>
                <a:spcPct val="0"/>
              </a:spcBef>
              <a:spcAft>
                <a:spcPct val="0"/>
              </a:spcAft>
              <a:defRPr>
                <a:solidFill>
                  <a:schemeClr val="tx1"/>
                </a:solidFill>
                <a:latin typeface="Arial" pitchFamily="34" charset="0"/>
              </a:defRPr>
            </a:lvl8pPr>
            <a:lvl9pPr defTabSz="4702175" fontAlgn="base">
              <a:spcBef>
                <a:spcPct val="0"/>
              </a:spcBef>
              <a:spcAft>
                <a:spcPct val="0"/>
              </a:spcAft>
              <a:defRPr>
                <a:solidFill>
                  <a:schemeClr val="tx1"/>
                </a:solidFill>
                <a:latin typeface="Arial" pitchFamily="34" charset="0"/>
              </a:defRPr>
            </a:lvl9pPr>
          </a:lstStyle>
          <a:p>
            <a:pPr algn="ctr">
              <a:spcBef>
                <a:spcPct val="50000"/>
              </a:spcBef>
            </a:pPr>
            <a:r>
              <a:rPr lang="en-US" sz="8000" dirty="0" smtClean="0">
                <a:latin typeface="Impact" pitchFamily="34" charset="0"/>
              </a:rPr>
              <a:t>Using </a:t>
            </a:r>
            <a:r>
              <a:rPr lang="en-US" sz="8000" dirty="0" smtClean="0">
                <a:latin typeface="Impact" pitchFamily="34" charset="0"/>
              </a:rPr>
              <a:t>the UCSC </a:t>
            </a:r>
            <a:r>
              <a:rPr lang="en-US" sz="8000" dirty="0">
                <a:latin typeface="Impact" pitchFamily="34" charset="0"/>
              </a:rPr>
              <a:t>Genome </a:t>
            </a:r>
            <a:r>
              <a:rPr lang="en-US" sz="8000" dirty="0" smtClean="0">
                <a:latin typeface="Impact" pitchFamily="34" charset="0"/>
              </a:rPr>
              <a:t>Browser to evaluate putative genetic variants</a:t>
            </a:r>
            <a:endParaRPr lang="en-US" sz="8000" dirty="0">
              <a:latin typeface="Impact" pitchFamily="34" charset="0"/>
            </a:endParaRPr>
          </a:p>
        </p:txBody>
      </p:sp>
      <p:sp>
        <p:nvSpPr>
          <p:cNvPr id="5" name="Text Box 9"/>
          <p:cNvSpPr txBox="1">
            <a:spLocks noChangeArrowheads="1"/>
          </p:cNvSpPr>
          <p:nvPr/>
        </p:nvSpPr>
        <p:spPr bwMode="auto">
          <a:xfrm>
            <a:off x="533400" y="1676401"/>
            <a:ext cx="372713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702175">
              <a:defRPr>
                <a:solidFill>
                  <a:schemeClr val="tx1"/>
                </a:solidFill>
                <a:latin typeface="Arial" pitchFamily="34" charset="0"/>
              </a:defRPr>
            </a:lvl1pPr>
            <a:lvl2pPr defTabSz="4702175">
              <a:defRPr>
                <a:solidFill>
                  <a:schemeClr val="tx1"/>
                </a:solidFill>
                <a:latin typeface="Arial" pitchFamily="34" charset="0"/>
              </a:defRPr>
            </a:lvl2pPr>
            <a:lvl3pPr defTabSz="4702175">
              <a:defRPr>
                <a:solidFill>
                  <a:schemeClr val="tx1"/>
                </a:solidFill>
                <a:latin typeface="Arial" pitchFamily="34" charset="0"/>
              </a:defRPr>
            </a:lvl3pPr>
            <a:lvl4pPr defTabSz="4702175">
              <a:defRPr>
                <a:solidFill>
                  <a:schemeClr val="tx1"/>
                </a:solidFill>
                <a:latin typeface="Arial" pitchFamily="34" charset="0"/>
              </a:defRPr>
            </a:lvl4pPr>
            <a:lvl5pPr defTabSz="4702175">
              <a:defRPr>
                <a:solidFill>
                  <a:schemeClr val="tx1"/>
                </a:solidFill>
                <a:latin typeface="Arial" pitchFamily="34" charset="0"/>
              </a:defRPr>
            </a:lvl5pPr>
            <a:lvl6pPr defTabSz="4702175" fontAlgn="base">
              <a:spcBef>
                <a:spcPct val="0"/>
              </a:spcBef>
              <a:spcAft>
                <a:spcPct val="0"/>
              </a:spcAft>
              <a:defRPr>
                <a:solidFill>
                  <a:schemeClr val="tx1"/>
                </a:solidFill>
                <a:latin typeface="Arial" pitchFamily="34" charset="0"/>
              </a:defRPr>
            </a:lvl6pPr>
            <a:lvl7pPr defTabSz="4702175" fontAlgn="base">
              <a:spcBef>
                <a:spcPct val="0"/>
              </a:spcBef>
              <a:spcAft>
                <a:spcPct val="0"/>
              </a:spcAft>
              <a:defRPr>
                <a:solidFill>
                  <a:schemeClr val="tx1"/>
                </a:solidFill>
                <a:latin typeface="Arial" pitchFamily="34" charset="0"/>
              </a:defRPr>
            </a:lvl7pPr>
            <a:lvl8pPr defTabSz="4702175" fontAlgn="base">
              <a:spcBef>
                <a:spcPct val="0"/>
              </a:spcBef>
              <a:spcAft>
                <a:spcPct val="0"/>
              </a:spcAft>
              <a:defRPr>
                <a:solidFill>
                  <a:schemeClr val="tx1"/>
                </a:solidFill>
                <a:latin typeface="Arial" pitchFamily="34" charset="0"/>
              </a:defRPr>
            </a:lvl8pPr>
            <a:lvl9pPr defTabSz="4702175" fontAlgn="base">
              <a:spcBef>
                <a:spcPct val="0"/>
              </a:spcBef>
              <a:spcAft>
                <a:spcPct val="0"/>
              </a:spcAft>
              <a:defRPr>
                <a:solidFill>
                  <a:schemeClr val="tx1"/>
                </a:solidFill>
                <a:latin typeface="Arial" pitchFamily="34" charset="0"/>
              </a:defRPr>
            </a:lvl9pPr>
          </a:lstStyle>
          <a:p>
            <a:pPr algn="ctr"/>
            <a:r>
              <a:rPr lang="en-US" sz="2400" dirty="0">
                <a:latin typeface="Impact" pitchFamily="34" charset="0"/>
              </a:rPr>
              <a:t>Angie S. Hinrichs, Ann S. Zweig, </a:t>
            </a:r>
            <a:r>
              <a:rPr lang="en-US" sz="2400" dirty="0" smtClean="0">
                <a:latin typeface="Impact" pitchFamily="34" charset="0"/>
              </a:rPr>
              <a:t>Brian J. Raney, Robert </a:t>
            </a:r>
            <a:r>
              <a:rPr lang="en-US" sz="2400" dirty="0">
                <a:latin typeface="Impact" pitchFamily="34" charset="0"/>
              </a:rPr>
              <a:t>M. Kuhn, Fan Hsu, </a:t>
            </a:r>
            <a:r>
              <a:rPr lang="en-US" sz="2400" dirty="0" smtClean="0">
                <a:latin typeface="Impact" pitchFamily="34" charset="0"/>
              </a:rPr>
              <a:t>Belinda Giardine</a:t>
            </a:r>
            <a:r>
              <a:rPr lang="en-US" sz="2400" baseline="30000" dirty="0" smtClean="0">
                <a:latin typeface="Impact" pitchFamily="34" charset="0"/>
              </a:rPr>
              <a:t>2</a:t>
            </a:r>
            <a:r>
              <a:rPr lang="en-US" sz="2400" dirty="0" smtClean="0">
                <a:latin typeface="Impact" pitchFamily="34" charset="0"/>
              </a:rPr>
              <a:t>, Donna Karolchik</a:t>
            </a:r>
            <a:r>
              <a:rPr lang="en-US" sz="2400" dirty="0">
                <a:latin typeface="Impact" pitchFamily="34" charset="0"/>
              </a:rPr>
              <a:t>, </a:t>
            </a:r>
            <a:r>
              <a:rPr lang="en-US" sz="2400" dirty="0" smtClean="0">
                <a:latin typeface="Impact" pitchFamily="34" charset="0"/>
              </a:rPr>
              <a:t>UCSC </a:t>
            </a:r>
            <a:r>
              <a:rPr lang="en-US" sz="2400" dirty="0">
                <a:latin typeface="Impact" pitchFamily="34" charset="0"/>
              </a:rPr>
              <a:t>Genome Bioinformatics Group, David Haussler</a:t>
            </a:r>
            <a:r>
              <a:rPr lang="en-US" sz="2400" baseline="30000" dirty="0">
                <a:latin typeface="Impact" pitchFamily="34" charset="0"/>
              </a:rPr>
              <a:t>1</a:t>
            </a:r>
            <a:r>
              <a:rPr lang="en-US" sz="2400" dirty="0">
                <a:latin typeface="Impact" pitchFamily="34" charset="0"/>
              </a:rPr>
              <a:t>, </a:t>
            </a:r>
            <a:r>
              <a:rPr lang="en-US" sz="2400" dirty="0" smtClean="0">
                <a:latin typeface="Impact" pitchFamily="34" charset="0"/>
              </a:rPr>
              <a:t>W. Jim Kent</a:t>
            </a:r>
            <a:r>
              <a:rPr lang="en-US" sz="2400" dirty="0">
                <a:latin typeface="Impact" pitchFamily="34" charset="0"/>
              </a:rPr>
              <a:t/>
            </a:r>
            <a:br>
              <a:rPr lang="en-US" sz="2400" dirty="0">
                <a:latin typeface="Impact" pitchFamily="34" charset="0"/>
              </a:rPr>
            </a:br>
            <a:r>
              <a:rPr lang="en-US" sz="2400" dirty="0">
                <a:latin typeface="Impact" pitchFamily="34" charset="0"/>
              </a:rPr>
              <a:t>Center for Biomolecular Science and Engineering and </a:t>
            </a:r>
            <a:r>
              <a:rPr lang="en-US" sz="2400" baseline="30000" dirty="0">
                <a:latin typeface="Impact" pitchFamily="34" charset="0"/>
              </a:rPr>
              <a:t>1</a:t>
            </a:r>
            <a:r>
              <a:rPr lang="en-US" sz="2400" dirty="0">
                <a:latin typeface="Impact" pitchFamily="34" charset="0"/>
              </a:rPr>
              <a:t>Howard Hughes Medical Institute, University of California Santa Cruz (</a:t>
            </a:r>
            <a:r>
              <a:rPr lang="en-US" sz="2400" dirty="0">
                <a:latin typeface="Impact" pitchFamily="34" charset="0"/>
              </a:rPr>
              <a:t>UCSC); Center for Comparative Genomics and </a:t>
            </a:r>
            <a:r>
              <a:rPr lang="en-US" sz="2400" dirty="0" smtClean="0">
                <a:latin typeface="Impact" pitchFamily="34" charset="0"/>
              </a:rPr>
              <a:t>Bioinformatics, Pennsylvania State University</a:t>
            </a:r>
            <a:endParaRPr lang="en-US" sz="2400" dirty="0">
              <a:latin typeface="Impact" pitchFamily="34" charset="0"/>
            </a:endParaRPr>
          </a:p>
        </p:txBody>
      </p:sp>
      <p:pic>
        <p:nvPicPr>
          <p:cNvPr id="6" name="Picture 10" descr="cbse_logo_words0815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10" y="403187"/>
            <a:ext cx="4717256" cy="95543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Object 11"/>
          <p:cNvGraphicFramePr>
            <a:graphicFrameLocks noChangeAspect="1"/>
          </p:cNvGraphicFramePr>
          <p:nvPr>
            <p:extLst>
              <p:ext uri="{D42A27DB-BD31-4B8C-83A1-F6EECF244321}">
                <p14:modId xmlns:p14="http://schemas.microsoft.com/office/powerpoint/2010/main" val="3688641519"/>
              </p:ext>
            </p:extLst>
          </p:nvPr>
        </p:nvGraphicFramePr>
        <p:xfrm>
          <a:off x="533400" y="1522759"/>
          <a:ext cx="3800475" cy="672193"/>
        </p:xfrm>
        <a:graphic>
          <a:graphicData uri="http://schemas.openxmlformats.org/presentationml/2006/ole">
            <mc:AlternateContent xmlns:mc="http://schemas.openxmlformats.org/markup-compatibility/2006">
              <mc:Choice xmlns:v="urn:schemas-microsoft-com:vml" Requires="v">
                <p:oleObj spid="_x0000_s1141" name="Acrobat Document" r:id="rId4" imgW="3505689" imgH="542857" progId="AcroExch.Document.7">
                  <p:embed/>
                </p:oleObj>
              </mc:Choice>
              <mc:Fallback>
                <p:oleObj name="Acrobat Document" r:id="rId4" imgW="3505689" imgH="542857"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522759"/>
                        <a:ext cx="3800475" cy="672193"/>
                      </a:xfrm>
                      <a:prstGeom prst="rect">
                        <a:avLst/>
                      </a:prstGeom>
                      <a:noFill/>
                      <a:ln>
                        <a:noFill/>
                      </a:ln>
                      <a:effectLst/>
                    </p:spPr>
                  </p:pic>
                </p:oleObj>
              </mc:Fallback>
            </mc:AlternateContent>
          </a:graphicData>
        </a:graphic>
      </p:graphicFrame>
      <p:pic>
        <p:nvPicPr>
          <p:cNvPr id="8" name="Picture 325" descr="genomeImageFi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890771" y="228600"/>
            <a:ext cx="2112264" cy="2303374"/>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306"/>
          <p:cNvSpPr>
            <a:spLocks noChangeArrowheads="1"/>
          </p:cNvSpPr>
          <p:nvPr/>
        </p:nvSpPr>
        <p:spPr bwMode="auto">
          <a:xfrm>
            <a:off x="25731216" y="30863839"/>
            <a:ext cx="12326112" cy="4724401"/>
          </a:xfrm>
          <a:prstGeom prst="roundRect">
            <a:avLst>
              <a:gd name="adj" fmla="val 6023"/>
            </a:avLst>
          </a:prstGeom>
          <a:noFill/>
          <a:ln w="127000" algn="ctr">
            <a:solidFill>
              <a:srgbClr val="CC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1" name="Text Box 308"/>
          <p:cNvSpPr txBox="1">
            <a:spLocks noChangeArrowheads="1"/>
          </p:cNvSpPr>
          <p:nvPr/>
        </p:nvSpPr>
        <p:spPr bwMode="auto">
          <a:xfrm>
            <a:off x="25941735" y="31879706"/>
            <a:ext cx="11843667"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4702175">
              <a:defRPr>
                <a:solidFill>
                  <a:schemeClr val="tx1"/>
                </a:solidFill>
                <a:latin typeface="Arial" pitchFamily="34" charset="0"/>
              </a:defRPr>
            </a:lvl1pPr>
            <a:lvl2pPr defTabSz="4702175">
              <a:defRPr>
                <a:solidFill>
                  <a:schemeClr val="tx1"/>
                </a:solidFill>
                <a:latin typeface="Arial" pitchFamily="34" charset="0"/>
              </a:defRPr>
            </a:lvl2pPr>
            <a:lvl3pPr defTabSz="4702175">
              <a:defRPr>
                <a:solidFill>
                  <a:schemeClr val="tx1"/>
                </a:solidFill>
                <a:latin typeface="Arial" pitchFamily="34" charset="0"/>
              </a:defRPr>
            </a:lvl3pPr>
            <a:lvl4pPr defTabSz="4702175">
              <a:defRPr>
                <a:solidFill>
                  <a:schemeClr val="tx1"/>
                </a:solidFill>
                <a:latin typeface="Arial" pitchFamily="34" charset="0"/>
              </a:defRPr>
            </a:lvl4pPr>
            <a:lvl5pPr defTabSz="4702175">
              <a:defRPr>
                <a:solidFill>
                  <a:schemeClr val="tx1"/>
                </a:solidFill>
                <a:latin typeface="Arial" pitchFamily="34" charset="0"/>
              </a:defRPr>
            </a:lvl5pPr>
            <a:lvl6pPr defTabSz="4702175" fontAlgn="base">
              <a:spcBef>
                <a:spcPct val="0"/>
              </a:spcBef>
              <a:spcAft>
                <a:spcPct val="0"/>
              </a:spcAft>
              <a:defRPr>
                <a:solidFill>
                  <a:schemeClr val="tx1"/>
                </a:solidFill>
                <a:latin typeface="Arial" pitchFamily="34" charset="0"/>
              </a:defRPr>
            </a:lvl6pPr>
            <a:lvl7pPr defTabSz="4702175" fontAlgn="base">
              <a:spcBef>
                <a:spcPct val="0"/>
              </a:spcBef>
              <a:spcAft>
                <a:spcPct val="0"/>
              </a:spcAft>
              <a:defRPr>
                <a:solidFill>
                  <a:schemeClr val="tx1"/>
                </a:solidFill>
                <a:latin typeface="Arial" pitchFamily="34" charset="0"/>
              </a:defRPr>
            </a:lvl7pPr>
            <a:lvl8pPr defTabSz="4702175" fontAlgn="base">
              <a:spcBef>
                <a:spcPct val="0"/>
              </a:spcBef>
              <a:spcAft>
                <a:spcPct val="0"/>
              </a:spcAft>
              <a:defRPr>
                <a:solidFill>
                  <a:schemeClr val="tx1"/>
                </a:solidFill>
                <a:latin typeface="Arial" pitchFamily="34" charset="0"/>
              </a:defRPr>
            </a:lvl8pPr>
            <a:lvl9pPr defTabSz="4702175" fontAlgn="base">
              <a:spcBef>
                <a:spcPct val="0"/>
              </a:spcBef>
              <a:spcAft>
                <a:spcPct val="0"/>
              </a:spcAft>
              <a:defRPr>
                <a:solidFill>
                  <a:schemeClr val="tx1"/>
                </a:solidFill>
                <a:latin typeface="Arial" pitchFamily="34" charset="0"/>
              </a:defRPr>
            </a:lvl9pPr>
          </a:lstStyle>
          <a:p>
            <a:pPr>
              <a:spcBef>
                <a:spcPts val="1000"/>
              </a:spcBef>
            </a:pPr>
            <a:r>
              <a:rPr lang="en-US" sz="2400" dirty="0"/>
              <a:t>Click “</a:t>
            </a:r>
            <a:r>
              <a:rPr lang="en-US" sz="2400" b="1" dirty="0"/>
              <a:t>Help</a:t>
            </a:r>
            <a:r>
              <a:rPr lang="en-US" sz="2400" dirty="0"/>
              <a:t>” link (upper right) to get tool-specific help pages.</a:t>
            </a:r>
          </a:p>
          <a:p>
            <a:pPr>
              <a:spcBef>
                <a:spcPts val="1000"/>
              </a:spcBef>
            </a:pPr>
            <a:r>
              <a:rPr lang="en-US" sz="2400" b="1" dirty="0"/>
              <a:t>Search</a:t>
            </a:r>
            <a:r>
              <a:rPr lang="en-US" sz="2400" dirty="0"/>
              <a:t> for answers to questions: </a:t>
            </a:r>
            <a:br>
              <a:rPr lang="en-US" sz="2400" dirty="0"/>
            </a:br>
            <a:r>
              <a:rPr lang="en-US" sz="2400" dirty="0" smtClean="0"/>
              <a:t>   </a:t>
            </a:r>
            <a:r>
              <a:rPr lang="en-US" sz="2400" dirty="0" smtClean="0">
                <a:hlinkClick r:id="rId7"/>
              </a:rPr>
              <a:t>http</a:t>
            </a:r>
            <a:r>
              <a:rPr lang="en-US" sz="2400" dirty="0">
                <a:hlinkClick r:id="rId7"/>
              </a:rPr>
              <a:t>://genome.ucsc.edu/contacts.html</a:t>
            </a:r>
            <a:endParaRPr lang="en-US" sz="2400" dirty="0"/>
          </a:p>
          <a:p>
            <a:pPr>
              <a:spcBef>
                <a:spcPts val="1000"/>
              </a:spcBef>
            </a:pPr>
            <a:r>
              <a:rPr lang="en-US" sz="2400" dirty="0"/>
              <a:t>Or </a:t>
            </a:r>
            <a:r>
              <a:rPr lang="en-US" sz="2400" b="1" dirty="0"/>
              <a:t>email</a:t>
            </a:r>
            <a:r>
              <a:rPr lang="en-US" sz="2400" dirty="0"/>
              <a:t> your question to the actively monitored public list</a:t>
            </a:r>
            <a:r>
              <a:rPr lang="en-US" sz="2400" dirty="0" smtClean="0"/>
              <a:t>:</a:t>
            </a:r>
            <a:br>
              <a:rPr lang="en-US" sz="2400" dirty="0" smtClean="0"/>
            </a:br>
            <a:r>
              <a:rPr lang="en-US" sz="2400" dirty="0" smtClean="0"/>
              <a:t>   </a:t>
            </a:r>
            <a:r>
              <a:rPr lang="en-US" sz="2400" dirty="0" smtClean="0">
                <a:hlinkClick r:id="rId8"/>
              </a:rPr>
              <a:t>genome@soe.ucsc.edu</a:t>
            </a:r>
            <a:endParaRPr lang="en-US" sz="2400" dirty="0"/>
          </a:p>
          <a:p>
            <a:pPr>
              <a:spcBef>
                <a:spcPts val="1000"/>
              </a:spcBef>
            </a:pPr>
            <a:r>
              <a:rPr lang="en-US" sz="2400" b="1" dirty="0"/>
              <a:t>OpenHelix</a:t>
            </a:r>
            <a:r>
              <a:rPr lang="en-US" sz="2400" dirty="0"/>
              <a:t> provides free training material</a:t>
            </a:r>
            <a:r>
              <a:rPr lang="en-US" sz="2400" dirty="0" smtClean="0"/>
              <a:t>:</a:t>
            </a:r>
            <a:br>
              <a:rPr lang="en-US" sz="2400" dirty="0" smtClean="0"/>
            </a:br>
            <a:r>
              <a:rPr lang="en-US" sz="2400" dirty="0" smtClean="0"/>
              <a:t>   </a:t>
            </a:r>
            <a:r>
              <a:rPr lang="en-US" sz="2400" dirty="0" smtClean="0">
                <a:hlinkClick r:id="rId9"/>
              </a:rPr>
              <a:t>http</a:t>
            </a:r>
            <a:r>
              <a:rPr lang="en-US" sz="2400" dirty="0">
                <a:hlinkClick r:id="rId9"/>
              </a:rPr>
              <a:t>://</a:t>
            </a:r>
            <a:r>
              <a:rPr lang="en-US" sz="2400" dirty="0" smtClean="0">
                <a:hlinkClick r:id="rId9"/>
              </a:rPr>
              <a:t>www.openhelix.com/downloads/ucsc/ucsc_home.shtml</a:t>
            </a:r>
            <a:r>
              <a:rPr lang="en-US" sz="2400" dirty="0" smtClean="0"/>
              <a:t/>
            </a:r>
            <a:br>
              <a:rPr lang="en-US" sz="2400" dirty="0" smtClean="0"/>
            </a:br>
            <a:r>
              <a:rPr lang="en-US" sz="2400" dirty="0" smtClean="0"/>
              <a:t>and </a:t>
            </a:r>
            <a:r>
              <a:rPr lang="en-US" sz="2400" dirty="0"/>
              <a:t>also offers training seminars (some free or discounted).</a:t>
            </a:r>
          </a:p>
        </p:txBody>
      </p:sp>
      <p:sp>
        <p:nvSpPr>
          <p:cNvPr id="12" name="AutoShape 90"/>
          <p:cNvSpPr>
            <a:spLocks noChangeArrowheads="1"/>
          </p:cNvSpPr>
          <p:nvPr/>
        </p:nvSpPr>
        <p:spPr bwMode="auto">
          <a:xfrm>
            <a:off x="347472" y="35937980"/>
            <a:ext cx="18653760" cy="1959788"/>
          </a:xfrm>
          <a:prstGeom prst="roundRect">
            <a:avLst>
              <a:gd name="adj" fmla="val 9255"/>
            </a:avLst>
          </a:prstGeom>
          <a:noFill/>
          <a:ln w="127000" algn="ctr">
            <a:solidFill>
              <a:srgbClr val="CC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4" name="Text Box 130"/>
          <p:cNvSpPr txBox="1">
            <a:spLocks noChangeArrowheads="1"/>
          </p:cNvSpPr>
          <p:nvPr/>
        </p:nvSpPr>
        <p:spPr bwMode="auto">
          <a:xfrm>
            <a:off x="583614" y="36700955"/>
            <a:ext cx="18091571" cy="91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379" tIns="40690" rIns="81379" bIns="40690">
            <a:spAutoFit/>
          </a:bodyPr>
          <a:lstStyle>
            <a:lvl1pPr defTabSz="4184650">
              <a:spcBef>
                <a:spcPct val="0"/>
              </a:spcBef>
              <a:defRPr>
                <a:solidFill>
                  <a:schemeClr val="tx1"/>
                </a:solidFill>
                <a:latin typeface="Arial" charset="0"/>
              </a:defRPr>
            </a:lvl1pPr>
            <a:lvl2pPr marL="406400" defTabSz="4184650">
              <a:spcBef>
                <a:spcPct val="0"/>
              </a:spcBef>
              <a:defRPr>
                <a:solidFill>
                  <a:schemeClr val="tx1"/>
                </a:solidFill>
                <a:latin typeface="Arial" charset="0"/>
              </a:defRPr>
            </a:lvl2pPr>
            <a:lvl3pPr marL="814388" defTabSz="4184650">
              <a:spcBef>
                <a:spcPct val="0"/>
              </a:spcBef>
              <a:defRPr>
                <a:solidFill>
                  <a:schemeClr val="tx1"/>
                </a:solidFill>
                <a:latin typeface="Arial" charset="0"/>
              </a:defRPr>
            </a:lvl3pPr>
            <a:lvl4pPr marL="1220788" defTabSz="4184650">
              <a:spcBef>
                <a:spcPct val="0"/>
              </a:spcBef>
              <a:defRPr>
                <a:solidFill>
                  <a:schemeClr val="tx1"/>
                </a:solidFill>
                <a:latin typeface="Arial" charset="0"/>
              </a:defRPr>
            </a:lvl4pPr>
            <a:lvl5pPr marL="1627188" defTabSz="4184650">
              <a:spcBef>
                <a:spcPct val="0"/>
              </a:spcBef>
              <a:defRPr>
                <a:solidFill>
                  <a:schemeClr val="tx1"/>
                </a:solidFill>
                <a:latin typeface="Arial" charset="0"/>
              </a:defRPr>
            </a:lvl5pPr>
            <a:lvl6pPr marL="2084388" defTabSz="4184650" fontAlgn="base">
              <a:spcBef>
                <a:spcPct val="0"/>
              </a:spcBef>
              <a:spcAft>
                <a:spcPct val="0"/>
              </a:spcAft>
              <a:defRPr>
                <a:solidFill>
                  <a:schemeClr val="tx1"/>
                </a:solidFill>
                <a:latin typeface="Arial" charset="0"/>
              </a:defRPr>
            </a:lvl6pPr>
            <a:lvl7pPr marL="2541588" defTabSz="4184650" fontAlgn="base">
              <a:spcBef>
                <a:spcPct val="0"/>
              </a:spcBef>
              <a:spcAft>
                <a:spcPct val="0"/>
              </a:spcAft>
              <a:defRPr>
                <a:solidFill>
                  <a:schemeClr val="tx1"/>
                </a:solidFill>
                <a:latin typeface="Arial" charset="0"/>
              </a:defRPr>
            </a:lvl7pPr>
            <a:lvl8pPr marL="2998788" defTabSz="4184650" fontAlgn="base">
              <a:spcBef>
                <a:spcPct val="0"/>
              </a:spcBef>
              <a:spcAft>
                <a:spcPct val="0"/>
              </a:spcAft>
              <a:defRPr>
                <a:solidFill>
                  <a:schemeClr val="tx1"/>
                </a:solidFill>
                <a:latin typeface="Arial" charset="0"/>
              </a:defRPr>
            </a:lvl8pPr>
            <a:lvl9pPr marL="3455988" defTabSz="4184650" fontAlgn="base">
              <a:spcBef>
                <a:spcPct val="0"/>
              </a:spcBef>
              <a:spcAft>
                <a:spcPct val="0"/>
              </a:spcAft>
              <a:defRPr>
                <a:solidFill>
                  <a:schemeClr val="tx1"/>
                </a:solidFill>
                <a:latin typeface="Arial" charset="0"/>
              </a:defRPr>
            </a:lvl9pPr>
          </a:lstStyle>
          <a:p>
            <a:pPr>
              <a:spcBef>
                <a:spcPct val="50000"/>
              </a:spcBef>
            </a:pPr>
            <a:r>
              <a:rPr lang="en-US" sz="1800" dirty="0"/>
              <a:t>This work was funded by National Human Genome Research Institute award 5P41 HG002371-12 to UCSC Center for Genomic </a:t>
            </a:r>
            <a:r>
              <a:rPr lang="en-US" sz="1800" dirty="0" smtClean="0"/>
              <a:t>Science and 5 </a:t>
            </a:r>
            <a:r>
              <a:rPr lang="en-US" sz="1800" dirty="0"/>
              <a:t>U41 HG004598-05 to UCSC ENCODE Data Coordination </a:t>
            </a:r>
            <a:r>
              <a:rPr lang="en-US" sz="1800" dirty="0" smtClean="0"/>
              <a:t>Center. Thanks to the 1000 Genomes Project for releasing Phase 1 variant calls in advance of publication.</a:t>
            </a:r>
            <a:r>
              <a:rPr lang="en-US" sz="1800" dirty="0" smtClean="0"/>
              <a:t/>
            </a:r>
            <a:br>
              <a:rPr lang="en-US" sz="1800" dirty="0" smtClean="0"/>
            </a:br>
            <a:r>
              <a:rPr lang="en-US" sz="1800" dirty="0" smtClean="0"/>
              <a:t>We </a:t>
            </a:r>
            <a:r>
              <a:rPr lang="en-US" sz="1800" dirty="0"/>
              <a:t>would like to </a:t>
            </a:r>
            <a:r>
              <a:rPr lang="en-US" sz="1800" dirty="0" smtClean="0"/>
              <a:t>acknowledge </a:t>
            </a:r>
            <a:r>
              <a:rPr lang="en-US" sz="1800" dirty="0"/>
              <a:t>our many </a:t>
            </a:r>
            <a:r>
              <a:rPr lang="en-US" sz="1800" dirty="0" smtClean="0"/>
              <a:t>collaborators and data providers, </a:t>
            </a:r>
            <a:r>
              <a:rPr lang="en-US" sz="1800" dirty="0"/>
              <a:t>and our users for their feedback and support.</a:t>
            </a:r>
          </a:p>
        </p:txBody>
      </p:sp>
      <p:sp>
        <p:nvSpPr>
          <p:cNvPr id="15" name="AutoShape 91"/>
          <p:cNvSpPr>
            <a:spLocks noChangeArrowheads="1"/>
          </p:cNvSpPr>
          <p:nvPr/>
        </p:nvSpPr>
        <p:spPr bwMode="auto">
          <a:xfrm>
            <a:off x="19403568" y="35937980"/>
            <a:ext cx="18653760" cy="1956816"/>
          </a:xfrm>
          <a:prstGeom prst="roundRect">
            <a:avLst>
              <a:gd name="adj" fmla="val 10986"/>
            </a:avLst>
          </a:prstGeom>
          <a:noFill/>
          <a:ln w="127000" algn="ctr">
            <a:solidFill>
              <a:srgbClr val="CC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7" name="Text Box 131"/>
          <p:cNvSpPr txBox="1">
            <a:spLocks noChangeArrowheads="1"/>
          </p:cNvSpPr>
          <p:nvPr/>
        </p:nvSpPr>
        <p:spPr bwMode="auto">
          <a:xfrm>
            <a:off x="19596122" y="36700954"/>
            <a:ext cx="18399936" cy="913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379" tIns="40690" rIns="81379" bIns="40690">
            <a:spAutoFit/>
          </a:bodyPr>
          <a:lstStyle>
            <a:lvl1pPr defTabSz="4184650">
              <a:spcBef>
                <a:spcPct val="0"/>
              </a:spcBef>
              <a:defRPr>
                <a:solidFill>
                  <a:schemeClr val="tx1"/>
                </a:solidFill>
                <a:latin typeface="Arial" charset="0"/>
              </a:defRPr>
            </a:lvl1pPr>
            <a:lvl2pPr marL="406400" defTabSz="4184650">
              <a:spcBef>
                <a:spcPct val="0"/>
              </a:spcBef>
              <a:defRPr>
                <a:solidFill>
                  <a:schemeClr val="tx1"/>
                </a:solidFill>
                <a:latin typeface="Arial" charset="0"/>
              </a:defRPr>
            </a:lvl2pPr>
            <a:lvl3pPr marL="814388" defTabSz="4184650">
              <a:spcBef>
                <a:spcPct val="0"/>
              </a:spcBef>
              <a:defRPr>
                <a:solidFill>
                  <a:schemeClr val="tx1"/>
                </a:solidFill>
                <a:latin typeface="Arial" charset="0"/>
              </a:defRPr>
            </a:lvl3pPr>
            <a:lvl4pPr marL="1220788" defTabSz="4184650">
              <a:spcBef>
                <a:spcPct val="0"/>
              </a:spcBef>
              <a:defRPr>
                <a:solidFill>
                  <a:schemeClr val="tx1"/>
                </a:solidFill>
                <a:latin typeface="Arial" charset="0"/>
              </a:defRPr>
            </a:lvl4pPr>
            <a:lvl5pPr marL="1627188" defTabSz="4184650">
              <a:spcBef>
                <a:spcPct val="0"/>
              </a:spcBef>
              <a:defRPr>
                <a:solidFill>
                  <a:schemeClr val="tx1"/>
                </a:solidFill>
                <a:latin typeface="Arial" charset="0"/>
              </a:defRPr>
            </a:lvl5pPr>
            <a:lvl6pPr marL="2084388" defTabSz="4184650" fontAlgn="base">
              <a:spcBef>
                <a:spcPct val="0"/>
              </a:spcBef>
              <a:spcAft>
                <a:spcPct val="0"/>
              </a:spcAft>
              <a:defRPr>
                <a:solidFill>
                  <a:schemeClr val="tx1"/>
                </a:solidFill>
                <a:latin typeface="Arial" charset="0"/>
              </a:defRPr>
            </a:lvl6pPr>
            <a:lvl7pPr marL="2541588" defTabSz="4184650" fontAlgn="base">
              <a:spcBef>
                <a:spcPct val="0"/>
              </a:spcBef>
              <a:spcAft>
                <a:spcPct val="0"/>
              </a:spcAft>
              <a:defRPr>
                <a:solidFill>
                  <a:schemeClr val="tx1"/>
                </a:solidFill>
                <a:latin typeface="Arial" charset="0"/>
              </a:defRPr>
            </a:lvl7pPr>
            <a:lvl8pPr marL="2998788" defTabSz="4184650" fontAlgn="base">
              <a:spcBef>
                <a:spcPct val="0"/>
              </a:spcBef>
              <a:spcAft>
                <a:spcPct val="0"/>
              </a:spcAft>
              <a:defRPr>
                <a:solidFill>
                  <a:schemeClr val="tx1"/>
                </a:solidFill>
                <a:latin typeface="Arial" charset="0"/>
              </a:defRPr>
            </a:lvl8pPr>
            <a:lvl9pPr marL="3455988" defTabSz="4184650" fontAlgn="base">
              <a:spcBef>
                <a:spcPct val="0"/>
              </a:spcBef>
              <a:spcAft>
                <a:spcPct val="0"/>
              </a:spcAft>
              <a:defRPr>
                <a:solidFill>
                  <a:schemeClr val="tx1"/>
                </a:solidFill>
                <a:latin typeface="Arial" charset="0"/>
              </a:defRPr>
            </a:lvl9pPr>
          </a:lstStyle>
          <a:p>
            <a:pPr>
              <a:spcBef>
                <a:spcPct val="50000"/>
              </a:spcBef>
            </a:pPr>
            <a:r>
              <a:rPr lang="en-US" sz="1800" dirty="0"/>
              <a:t>The UCSC Genome Browser database: extensions and updates 2011. Dreszer TR, Karolchik D, Zweig AS, Hinrichs AS, Raney BJ, Kuhn RM, Meyer LR, Wong M, Sloan CA, Rosenbloom KR, Roe G, Rhead B, Pohl A, Malladi VS, Li CH, Learned K, Kirkup V, Hsu F, Harte RA, Guruvadoo L, Goldman M, Giardine BM, Fujita PA, Diekhans M, Cline MS, Clawson H, Barber GP, Haussler </a:t>
            </a:r>
            <a:r>
              <a:rPr lang="en-US" sz="1800" dirty="0" smtClean="0"/>
              <a:t>D, Kent W</a:t>
            </a:r>
            <a:r>
              <a:rPr lang="en-US" sz="1800" dirty="0"/>
              <a:t>J</a:t>
            </a:r>
            <a:r>
              <a:rPr lang="en-US" sz="1800" dirty="0" smtClean="0"/>
              <a:t>. </a:t>
            </a:r>
            <a:r>
              <a:rPr lang="en-US" sz="1800" dirty="0"/>
              <a:t>Nucleic Acids Res. </a:t>
            </a:r>
            <a:r>
              <a:rPr lang="en-US" sz="1800" dirty="0" smtClean="0"/>
              <a:t>201</a:t>
            </a:r>
            <a:r>
              <a:rPr lang="en-US" sz="1800" dirty="0" smtClean="0"/>
              <a:t>2 </a:t>
            </a:r>
            <a:r>
              <a:rPr lang="en-US" sz="1800" dirty="0"/>
              <a:t>Jan;40(Database issue):D918-23..  </a:t>
            </a:r>
            <a:endParaRPr lang="en-US" sz="1800" dirty="0"/>
          </a:p>
        </p:txBody>
      </p:sp>
      <p:sp>
        <p:nvSpPr>
          <p:cNvPr id="18" name="Text Box 622"/>
          <p:cNvSpPr txBox="1">
            <a:spLocks noChangeArrowheads="1"/>
          </p:cNvSpPr>
          <p:nvPr/>
        </p:nvSpPr>
        <p:spPr bwMode="auto">
          <a:xfrm>
            <a:off x="25778112" y="37894796"/>
            <a:ext cx="12285641" cy="35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1379" tIns="40690" rIns="81379" bIns="40690">
            <a:spAutoFit/>
          </a:bodyPr>
          <a:lstStyle>
            <a:lvl1pPr defTabSz="4184650">
              <a:spcBef>
                <a:spcPct val="0"/>
              </a:spcBef>
              <a:defRPr>
                <a:solidFill>
                  <a:schemeClr val="tx1"/>
                </a:solidFill>
                <a:latin typeface="Arial" charset="0"/>
              </a:defRPr>
            </a:lvl1pPr>
            <a:lvl2pPr marL="406400" defTabSz="4184650">
              <a:spcBef>
                <a:spcPct val="0"/>
              </a:spcBef>
              <a:defRPr>
                <a:solidFill>
                  <a:schemeClr val="tx1"/>
                </a:solidFill>
                <a:latin typeface="Arial" charset="0"/>
              </a:defRPr>
            </a:lvl2pPr>
            <a:lvl3pPr marL="814388" defTabSz="4184650">
              <a:spcBef>
                <a:spcPct val="0"/>
              </a:spcBef>
              <a:defRPr>
                <a:solidFill>
                  <a:schemeClr val="tx1"/>
                </a:solidFill>
                <a:latin typeface="Arial" charset="0"/>
              </a:defRPr>
            </a:lvl3pPr>
            <a:lvl4pPr marL="1220788" defTabSz="4184650">
              <a:spcBef>
                <a:spcPct val="0"/>
              </a:spcBef>
              <a:defRPr>
                <a:solidFill>
                  <a:schemeClr val="tx1"/>
                </a:solidFill>
                <a:latin typeface="Arial" charset="0"/>
              </a:defRPr>
            </a:lvl4pPr>
            <a:lvl5pPr marL="1627188" defTabSz="4184650">
              <a:spcBef>
                <a:spcPct val="0"/>
              </a:spcBef>
              <a:defRPr>
                <a:solidFill>
                  <a:schemeClr val="tx1"/>
                </a:solidFill>
                <a:latin typeface="Arial" charset="0"/>
              </a:defRPr>
            </a:lvl5pPr>
            <a:lvl6pPr marL="2084388" defTabSz="4184650" fontAlgn="base">
              <a:spcBef>
                <a:spcPct val="0"/>
              </a:spcBef>
              <a:spcAft>
                <a:spcPct val="0"/>
              </a:spcAft>
              <a:defRPr>
                <a:solidFill>
                  <a:schemeClr val="tx1"/>
                </a:solidFill>
                <a:latin typeface="Arial" charset="0"/>
              </a:defRPr>
            </a:lvl6pPr>
            <a:lvl7pPr marL="2541588" defTabSz="4184650" fontAlgn="base">
              <a:spcBef>
                <a:spcPct val="0"/>
              </a:spcBef>
              <a:spcAft>
                <a:spcPct val="0"/>
              </a:spcAft>
              <a:defRPr>
                <a:solidFill>
                  <a:schemeClr val="tx1"/>
                </a:solidFill>
                <a:latin typeface="Arial" charset="0"/>
              </a:defRPr>
            </a:lvl7pPr>
            <a:lvl8pPr marL="2998788" defTabSz="4184650" fontAlgn="base">
              <a:spcBef>
                <a:spcPct val="0"/>
              </a:spcBef>
              <a:spcAft>
                <a:spcPct val="0"/>
              </a:spcAft>
              <a:defRPr>
                <a:solidFill>
                  <a:schemeClr val="tx1"/>
                </a:solidFill>
                <a:latin typeface="Arial" charset="0"/>
              </a:defRPr>
            </a:lvl8pPr>
            <a:lvl9pPr marL="3455988" defTabSz="4184650" fontAlgn="base">
              <a:spcBef>
                <a:spcPct val="0"/>
              </a:spcBef>
              <a:spcAft>
                <a:spcPct val="0"/>
              </a:spcAft>
              <a:defRPr>
                <a:solidFill>
                  <a:schemeClr val="tx1"/>
                </a:solidFill>
                <a:latin typeface="Arial" charset="0"/>
              </a:defRPr>
            </a:lvl9pPr>
          </a:lstStyle>
          <a:p>
            <a:pPr algn="r">
              <a:spcBef>
                <a:spcPct val="50000"/>
              </a:spcBef>
            </a:pPr>
            <a:r>
              <a:rPr lang="en-US" sz="1800" dirty="0" smtClean="0"/>
              <a:t>Biology of Genomes 2012.  Cold Spring Harbor, NY.  May. 8-12, 2012</a:t>
            </a:r>
            <a:endParaRPr lang="en-US" sz="1800" dirty="0"/>
          </a:p>
        </p:txBody>
      </p:sp>
      <p:sp>
        <p:nvSpPr>
          <p:cNvPr id="21" name="AutoShape 82"/>
          <p:cNvSpPr>
            <a:spLocks noChangeArrowheads="1"/>
          </p:cNvSpPr>
          <p:nvPr/>
        </p:nvSpPr>
        <p:spPr bwMode="auto">
          <a:xfrm>
            <a:off x="309371" y="2819400"/>
            <a:ext cx="18653760" cy="8961120"/>
          </a:xfrm>
          <a:prstGeom prst="roundRect">
            <a:avLst>
              <a:gd name="adj" fmla="val 3593"/>
            </a:avLst>
          </a:prstGeom>
          <a:noFill/>
          <a:ln w="127000" algn="ctr">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 name="AutoShape 82"/>
          <p:cNvSpPr>
            <a:spLocks noChangeArrowheads="1"/>
          </p:cNvSpPr>
          <p:nvPr/>
        </p:nvSpPr>
        <p:spPr bwMode="auto">
          <a:xfrm>
            <a:off x="19403568" y="2819400"/>
            <a:ext cx="18653760" cy="8961120"/>
          </a:xfrm>
          <a:prstGeom prst="roundRect">
            <a:avLst>
              <a:gd name="adj" fmla="val 3593"/>
            </a:avLst>
          </a:prstGeom>
          <a:noFill/>
          <a:ln w="127000" algn="ctr">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6" name="AutoShape 90"/>
          <p:cNvSpPr>
            <a:spLocks noChangeArrowheads="1"/>
          </p:cNvSpPr>
          <p:nvPr/>
        </p:nvSpPr>
        <p:spPr bwMode="auto">
          <a:xfrm>
            <a:off x="347472" y="30874588"/>
            <a:ext cx="24978820" cy="4724401"/>
          </a:xfrm>
          <a:prstGeom prst="roundRect">
            <a:avLst>
              <a:gd name="adj" fmla="val 9255"/>
            </a:avLst>
          </a:prstGeom>
          <a:noFill/>
          <a:ln w="127000" algn="ctr">
            <a:solidFill>
              <a:srgbClr val="CCCC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8" name="AutoShape 82"/>
          <p:cNvSpPr>
            <a:spLocks noChangeArrowheads="1"/>
          </p:cNvSpPr>
          <p:nvPr/>
        </p:nvSpPr>
        <p:spPr bwMode="auto">
          <a:xfrm>
            <a:off x="347472" y="12192000"/>
            <a:ext cx="18653760" cy="8961120"/>
          </a:xfrm>
          <a:prstGeom prst="roundRect">
            <a:avLst>
              <a:gd name="adj" fmla="val 3593"/>
            </a:avLst>
          </a:prstGeom>
          <a:noFill/>
          <a:ln w="127000" algn="ctr">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9" name="AutoShape 82"/>
          <p:cNvSpPr>
            <a:spLocks noChangeArrowheads="1"/>
          </p:cNvSpPr>
          <p:nvPr/>
        </p:nvSpPr>
        <p:spPr bwMode="auto">
          <a:xfrm>
            <a:off x="347472" y="21561552"/>
            <a:ext cx="18653760" cy="8961120"/>
          </a:xfrm>
          <a:prstGeom prst="roundRect">
            <a:avLst>
              <a:gd name="adj" fmla="val 3593"/>
            </a:avLst>
          </a:prstGeom>
          <a:noFill/>
          <a:ln w="127000" algn="ctr">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0" name="AutoShape 82"/>
          <p:cNvSpPr>
            <a:spLocks noChangeArrowheads="1"/>
          </p:cNvSpPr>
          <p:nvPr/>
        </p:nvSpPr>
        <p:spPr bwMode="auto">
          <a:xfrm>
            <a:off x="19403568" y="12192000"/>
            <a:ext cx="18653760" cy="8961120"/>
          </a:xfrm>
          <a:prstGeom prst="roundRect">
            <a:avLst>
              <a:gd name="adj" fmla="val 3593"/>
            </a:avLst>
          </a:prstGeom>
          <a:noFill/>
          <a:ln w="127000" algn="ctr">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31" name="AutoShape 82"/>
          <p:cNvSpPr>
            <a:spLocks noChangeArrowheads="1"/>
          </p:cNvSpPr>
          <p:nvPr/>
        </p:nvSpPr>
        <p:spPr bwMode="auto">
          <a:xfrm>
            <a:off x="19403568" y="21561552"/>
            <a:ext cx="18653760" cy="8961120"/>
          </a:xfrm>
          <a:prstGeom prst="roundRect">
            <a:avLst>
              <a:gd name="adj" fmla="val 3593"/>
            </a:avLst>
          </a:prstGeom>
          <a:noFill/>
          <a:ln w="127000" algn="ctr">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pic>
        <p:nvPicPr>
          <p:cNvPr id="40" name="Picture 3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580200" y="13614809"/>
            <a:ext cx="9477375" cy="6581775"/>
          </a:xfrm>
          <a:prstGeom prst="rect">
            <a:avLst/>
          </a:prstGeom>
          <a:ln w="0">
            <a:noFill/>
          </a:ln>
        </p:spPr>
      </p:pic>
      <p:pic>
        <p:nvPicPr>
          <p:cNvPr id="44" name="Picture 43"/>
          <p:cNvPicPr>
            <a:picLocks noChangeAspect="1"/>
          </p:cNvPicPr>
          <p:nvPr/>
        </p:nvPicPr>
        <p:blipFill rotWithShape="1">
          <a:blip r:embed="rId11">
            <a:extLst>
              <a:ext uri="{28A0092B-C50C-407E-A947-70E740481C1C}">
                <a14:useLocalDpi xmlns:a14="http://schemas.microsoft.com/office/drawing/2010/main" val="0"/>
              </a:ext>
            </a:extLst>
          </a:blip>
          <a:srcRect t="-1" b="525"/>
          <a:stretch/>
        </p:blipFill>
        <p:spPr>
          <a:xfrm>
            <a:off x="9303756" y="13614809"/>
            <a:ext cx="9371429" cy="5513832"/>
          </a:xfrm>
          <a:prstGeom prst="rect">
            <a:avLst/>
          </a:prstGeom>
        </p:spPr>
      </p:pic>
      <p:pic>
        <p:nvPicPr>
          <p:cNvPr id="45" name="Picture 4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144000" y="22738427"/>
            <a:ext cx="9477375" cy="7486650"/>
          </a:xfrm>
          <a:prstGeom prst="rect">
            <a:avLst/>
          </a:prstGeom>
        </p:spPr>
      </p:pic>
      <p:pic>
        <p:nvPicPr>
          <p:cNvPr id="46" name="Picture 45"/>
          <p:cNvPicPr>
            <a:picLocks noChangeAspect="1"/>
          </p:cNvPicPr>
          <p:nvPr/>
        </p:nvPicPr>
        <p:blipFill rotWithShape="1">
          <a:blip r:embed="rId13">
            <a:extLst>
              <a:ext uri="{28A0092B-C50C-407E-A947-70E740481C1C}">
                <a14:useLocalDpi xmlns:a14="http://schemas.microsoft.com/office/drawing/2010/main" val="0"/>
              </a:ext>
            </a:extLst>
          </a:blip>
          <a:srcRect b="170"/>
          <a:stretch/>
        </p:blipFill>
        <p:spPr>
          <a:xfrm>
            <a:off x="19861419" y="22738427"/>
            <a:ext cx="9476192" cy="5020056"/>
          </a:xfrm>
          <a:prstGeom prst="rect">
            <a:avLst/>
          </a:prstGeom>
        </p:spPr>
      </p:pic>
      <p:grpSp>
        <p:nvGrpSpPr>
          <p:cNvPr id="58" name="Group 57"/>
          <p:cNvGrpSpPr/>
          <p:nvPr/>
        </p:nvGrpSpPr>
        <p:grpSpPr>
          <a:xfrm>
            <a:off x="21714547" y="6539679"/>
            <a:ext cx="15289594" cy="2443163"/>
            <a:chOff x="21934105" y="6455230"/>
            <a:chExt cx="15289594" cy="2443163"/>
          </a:xfrm>
        </p:grpSpPr>
        <p:pic>
          <p:nvPicPr>
            <p:cNvPr id="47" name="Picture 4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1934105" y="6455230"/>
              <a:ext cx="12973050" cy="2443163"/>
            </a:xfrm>
            <a:prstGeom prst="rect">
              <a:avLst/>
            </a:prstGeom>
          </p:spPr>
        </p:pic>
        <p:sp>
          <p:nvSpPr>
            <p:cNvPr id="48" name="TextBox 47"/>
            <p:cNvSpPr txBox="1"/>
            <p:nvPr/>
          </p:nvSpPr>
          <p:spPr>
            <a:xfrm>
              <a:off x="29862464" y="7696297"/>
              <a:ext cx="7361235" cy="954107"/>
            </a:xfrm>
            <a:prstGeom prst="rect">
              <a:avLst/>
            </a:prstGeom>
            <a:noFill/>
          </p:spPr>
          <p:txBody>
            <a:bodyPr wrap="square" rtlCol="0">
              <a:spAutoFit/>
            </a:bodyPr>
            <a:lstStyle/>
            <a:p>
              <a:r>
                <a:rPr lang="en-US" sz="2800" dirty="0" smtClean="0">
                  <a:latin typeface="Arial" pitchFamily="34" charset="0"/>
                  <a:cs typeface="Arial" pitchFamily="34" charset="0"/>
                </a:rPr>
                <a:t>Filtering out dbSNP’s thousands of known disease variants might not be a good idea.</a:t>
              </a:r>
              <a:endParaRPr lang="en-US" sz="2800" dirty="0">
                <a:latin typeface="Arial" pitchFamily="34" charset="0"/>
                <a:cs typeface="Arial" pitchFamily="34" charset="0"/>
              </a:endParaRPr>
            </a:p>
          </p:txBody>
        </p:sp>
      </p:grpSp>
      <p:grpSp>
        <p:nvGrpSpPr>
          <p:cNvPr id="127" name="Group 126"/>
          <p:cNvGrpSpPr/>
          <p:nvPr/>
        </p:nvGrpSpPr>
        <p:grpSpPr>
          <a:xfrm>
            <a:off x="17195997" y="31031479"/>
            <a:ext cx="7486650" cy="4389120"/>
            <a:chOff x="17253362" y="31091043"/>
            <a:chExt cx="7486650" cy="4389120"/>
          </a:xfrm>
        </p:grpSpPr>
        <p:pic>
          <p:nvPicPr>
            <p:cNvPr id="49" name="Picture 48"/>
            <p:cNvPicPr>
              <a:picLocks noChangeAspect="1"/>
            </p:cNvPicPr>
            <p:nvPr/>
          </p:nvPicPr>
          <p:blipFill rotWithShape="1">
            <a:blip r:embed="rId15">
              <a:extLst>
                <a:ext uri="{28A0092B-C50C-407E-A947-70E740481C1C}">
                  <a14:useLocalDpi xmlns:a14="http://schemas.microsoft.com/office/drawing/2010/main" val="0"/>
                </a:ext>
              </a:extLst>
            </a:blip>
            <a:srcRect t="1" b="7190"/>
            <a:stretch/>
          </p:blipFill>
          <p:spPr>
            <a:xfrm>
              <a:off x="17253362" y="31091043"/>
              <a:ext cx="7486650" cy="4389120"/>
            </a:xfrm>
            <a:prstGeom prst="rect">
              <a:avLst/>
            </a:prstGeom>
          </p:spPr>
        </p:pic>
        <p:pic>
          <p:nvPicPr>
            <p:cNvPr id="52" name="Picture 51"/>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507200" y="33558751"/>
              <a:ext cx="1958006" cy="1912319"/>
            </a:xfrm>
            <a:prstGeom prst="rect">
              <a:avLst/>
            </a:prstGeom>
          </p:spPr>
        </p:pic>
      </p:grpSp>
      <p:sp>
        <p:nvSpPr>
          <p:cNvPr id="55" name="TextBox 54"/>
          <p:cNvSpPr txBox="1"/>
          <p:nvPr/>
        </p:nvSpPr>
        <p:spPr>
          <a:xfrm>
            <a:off x="19724866" y="4857265"/>
            <a:ext cx="18030899" cy="1384995"/>
          </a:xfrm>
          <a:prstGeom prst="rect">
            <a:avLst/>
          </a:prstGeom>
          <a:noFill/>
        </p:spPr>
        <p:txBody>
          <a:bodyPr wrap="square" rtlCol="0">
            <a:spAutoFit/>
          </a:bodyPr>
          <a:lstStyle/>
          <a:p>
            <a:r>
              <a:rPr lang="en-US" sz="2800" dirty="0" smtClean="0">
                <a:latin typeface="Arial" pitchFamily="34" charset="0"/>
                <a:cs typeface="Arial" pitchFamily="34" charset="0"/>
              </a:rPr>
              <a:t>It has come to our attention that some research groups are using the entire dbSNP as a filter to remove “boring” polymorphisms.  However, dbSNP contains many rare variants, and in fact has incorporated variants from many Locus-Specific Databases (LSDBs) that catalog known disease variants for specific genes.</a:t>
            </a:r>
            <a:endParaRPr lang="en-US" sz="2800" dirty="0">
              <a:latin typeface="Arial" pitchFamily="34" charset="0"/>
              <a:cs typeface="Arial" pitchFamily="34" charset="0"/>
            </a:endParaRPr>
          </a:p>
        </p:txBody>
      </p:sp>
      <p:sp>
        <p:nvSpPr>
          <p:cNvPr id="57" name="TextBox 56"/>
          <p:cNvSpPr txBox="1"/>
          <p:nvPr/>
        </p:nvSpPr>
        <p:spPr>
          <a:xfrm>
            <a:off x="19724866" y="9249251"/>
            <a:ext cx="18030898" cy="2246769"/>
          </a:xfrm>
          <a:prstGeom prst="rect">
            <a:avLst/>
          </a:prstGeom>
          <a:noFill/>
        </p:spPr>
        <p:txBody>
          <a:bodyPr wrap="square" rtlCol="0">
            <a:spAutoFit/>
          </a:bodyPr>
          <a:lstStyle/>
          <a:p>
            <a:r>
              <a:rPr lang="en-US" sz="2800" dirty="0" smtClean="0">
                <a:latin typeface="Arial" pitchFamily="34" charset="0"/>
                <a:cs typeface="Arial" pitchFamily="34" charset="0"/>
              </a:rPr>
              <a:t>We have generated two subsets of dbSNP 135 that we hope will be useful for filtering variants:</a:t>
            </a:r>
          </a:p>
          <a:p>
            <a:pPr marL="457200" indent="-457200">
              <a:buFont typeface="Arial" pitchFamily="34" charset="0"/>
              <a:buChar char="•"/>
            </a:pPr>
            <a:r>
              <a:rPr lang="en-US" sz="2800" dirty="0" smtClean="0">
                <a:latin typeface="Arial" pitchFamily="34" charset="0"/>
                <a:cs typeface="Arial" pitchFamily="34" charset="0"/>
              </a:rPr>
              <a:t>“Common SNPs”, i.e. uniquely mapped variants for which dbSNP has allele frequency data and whose minor allele frequency is at least 1%</a:t>
            </a:r>
          </a:p>
          <a:p>
            <a:pPr marL="457200" indent="-457200">
              <a:buFont typeface="Arial" pitchFamily="34" charset="0"/>
              <a:buChar char="•"/>
            </a:pPr>
            <a:r>
              <a:rPr lang="en-US" sz="2800" dirty="0" smtClean="0">
                <a:latin typeface="Arial" pitchFamily="34" charset="0"/>
                <a:cs typeface="Arial" pitchFamily="34" charset="0"/>
              </a:rPr>
              <a:t>“</a:t>
            </a:r>
            <a:r>
              <a:rPr lang="en-US" sz="2800" dirty="0" smtClean="0">
                <a:latin typeface="Arial" pitchFamily="34" charset="0"/>
                <a:cs typeface="Arial" pitchFamily="34" charset="0"/>
              </a:rPr>
              <a:t>Mult</a:t>
            </a:r>
            <a:r>
              <a:rPr lang="en-US" sz="2800" dirty="0" smtClean="0">
                <a:latin typeface="Arial" pitchFamily="34" charset="0"/>
                <a:cs typeface="Arial" pitchFamily="34" charset="0"/>
              </a:rPr>
              <a:t>. SNPs”: variants which dbSNP has mapped to multiple locations in the reference genome, calling into question whether they truly vary in the population or are simply duplicated and diverged sequences</a:t>
            </a:r>
            <a:endParaRPr lang="en-US" sz="2800" dirty="0">
              <a:latin typeface="Arial" pitchFamily="34" charset="0"/>
              <a:cs typeface="Arial" pitchFamily="34" charset="0"/>
            </a:endParaRPr>
          </a:p>
        </p:txBody>
      </p:sp>
      <p:sp>
        <p:nvSpPr>
          <p:cNvPr id="59" name="TextBox 58"/>
          <p:cNvSpPr txBox="1"/>
          <p:nvPr/>
        </p:nvSpPr>
        <p:spPr>
          <a:xfrm>
            <a:off x="583613" y="4164767"/>
            <a:ext cx="17969041" cy="1384995"/>
          </a:xfrm>
          <a:prstGeom prst="rect">
            <a:avLst/>
          </a:prstGeom>
          <a:noFill/>
        </p:spPr>
        <p:txBody>
          <a:bodyPr wrap="square" rtlCol="0">
            <a:spAutoFit/>
          </a:bodyPr>
          <a:lstStyle/>
          <a:p>
            <a:r>
              <a:rPr lang="en-US" sz="2800" dirty="0" smtClean="0">
                <a:latin typeface="Arial" pitchFamily="34" charset="0"/>
                <a:cs typeface="Arial" pitchFamily="34" charset="0"/>
              </a:rPr>
              <a:t>The Genome Browser can display uploaded variant calls in several file formats, including the Variant Call Format (VCF) and Personal Genome SNP (pgSnp). A “track” line that specifies the data type and optional settings is required for VCF and pgSnp.</a:t>
            </a:r>
            <a:endParaRPr lang="en-US" sz="2800" dirty="0">
              <a:latin typeface="Arial" pitchFamily="34" charset="0"/>
              <a:cs typeface="Arial" pitchFamily="34" charset="0"/>
            </a:endParaRPr>
          </a:p>
        </p:txBody>
      </p:sp>
      <p:sp>
        <p:nvSpPr>
          <p:cNvPr id="62" name="TextBox 61"/>
          <p:cNvSpPr txBox="1"/>
          <p:nvPr/>
        </p:nvSpPr>
        <p:spPr>
          <a:xfrm>
            <a:off x="583613" y="7879781"/>
            <a:ext cx="17969041" cy="2246769"/>
          </a:xfrm>
          <a:prstGeom prst="rect">
            <a:avLst/>
          </a:prstGeom>
          <a:noFill/>
        </p:spPr>
        <p:txBody>
          <a:bodyPr wrap="square" rtlCol="0">
            <a:spAutoFit/>
          </a:bodyPr>
          <a:lstStyle/>
          <a:p>
            <a:r>
              <a:rPr lang="en-US" sz="2800" dirty="0" smtClean="0">
                <a:latin typeface="Arial" pitchFamily="34" charset="0"/>
                <a:cs typeface="Arial" pitchFamily="34" charset="0"/>
              </a:rPr>
              <a:t>VCF is a rich and flexible format that may include phased genotypes. The Genome Browser can display VCF that has been compressed and indexed by tabix (samtools.sourceforge.net), and is available by HTTP, FTP or HTTPS.  In addition to viewing your own variants as VCF, you can view 1000 Genomes VCF files by browsing </a:t>
            </a:r>
            <a:r>
              <a:rPr lang="en-US" sz="2800" dirty="0" smtClean="0">
                <a:latin typeface="Arial" pitchFamily="34" charset="0"/>
                <a:cs typeface="Arial" pitchFamily="34" charset="0"/>
                <a:hlinkClick r:id="rId17"/>
              </a:rPr>
              <a:t>ftp://ftp.ncbi.nih.gov/1000genomes/ftp/release/</a:t>
            </a:r>
            <a:r>
              <a:rPr lang="en-US" sz="2800" dirty="0" smtClean="0">
                <a:latin typeface="Arial" pitchFamily="34" charset="0"/>
                <a:cs typeface="Arial" pitchFamily="34" charset="0"/>
              </a:rPr>
              <a:t> for the latest genotype VCF files, and constructing a track line such as this (no line breaks): </a:t>
            </a:r>
            <a:endParaRPr lang="en-US" sz="2800" dirty="0">
              <a:latin typeface="Arial" pitchFamily="34" charset="0"/>
              <a:cs typeface="Arial" pitchFamily="34" charset="0"/>
            </a:endParaRPr>
          </a:p>
        </p:txBody>
      </p:sp>
      <p:sp>
        <p:nvSpPr>
          <p:cNvPr id="64" name="TextBox 63"/>
          <p:cNvSpPr txBox="1"/>
          <p:nvPr/>
        </p:nvSpPr>
        <p:spPr>
          <a:xfrm>
            <a:off x="725334" y="10247785"/>
            <a:ext cx="17068800" cy="584775"/>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a:latin typeface="Lucida Console" pitchFamily="49" charset="0"/>
              </a:rPr>
              <a:t>t</a:t>
            </a:r>
            <a:r>
              <a:rPr lang="en-US" sz="1600" dirty="0" smtClean="0">
                <a:latin typeface="Lucida Console" pitchFamily="49" charset="0"/>
              </a:rPr>
              <a:t>rack </a:t>
            </a:r>
            <a:r>
              <a:rPr lang="en-US" sz="1600" dirty="0" smtClean="0">
                <a:latin typeface="Lucida Console" pitchFamily="49" charset="0"/>
              </a:rPr>
              <a:t>type=vcfTabix</a:t>
            </a:r>
            <a:r>
              <a:rPr lang="en-US" sz="1600" dirty="0" smtClean="0">
                <a:latin typeface="Lucida Console" pitchFamily="49" charset="0"/>
              </a:rPr>
              <a:t> name=phase1v3chr1 description="1000 Genomes Project, Phase 1 Release v3, chr1 SNPs, indels, SVs“ visibility=pack bigDataUrl=ftp://ftp.ncbi.nih.gov/1000genomes/ftp/release/20110521/ALL.chr1.phase1_release_v3.20101123.snps_indels_svs.genotypes.vcf.gz</a:t>
            </a:r>
          </a:p>
        </p:txBody>
      </p:sp>
      <p:sp>
        <p:nvSpPr>
          <p:cNvPr id="61" name="TextBox 60"/>
          <p:cNvSpPr txBox="1"/>
          <p:nvPr/>
        </p:nvSpPr>
        <p:spPr>
          <a:xfrm>
            <a:off x="583613" y="5632251"/>
            <a:ext cx="17969041" cy="954107"/>
          </a:xfrm>
          <a:prstGeom prst="rect">
            <a:avLst/>
          </a:prstGeom>
          <a:noFill/>
        </p:spPr>
        <p:txBody>
          <a:bodyPr wrap="square" rtlCol="0">
            <a:spAutoFit/>
          </a:bodyPr>
          <a:lstStyle/>
          <a:p>
            <a:r>
              <a:rPr lang="en-US" sz="2800" dirty="0" smtClean="0">
                <a:latin typeface="Arial" pitchFamily="34" charset="0"/>
                <a:cs typeface="Arial" pitchFamily="34" charset="0"/>
              </a:rPr>
              <a:t>pgSnp specifies alleles, per-allele counts and optional quality scores, and is rendered as stacked bars with colors and relative heights determined by allele bases and counts. </a:t>
            </a:r>
            <a:endParaRPr lang="en-US" sz="2800" dirty="0">
              <a:latin typeface="Arial" pitchFamily="34" charset="0"/>
              <a:cs typeface="Arial" pitchFamily="34" charset="0"/>
            </a:endParaRPr>
          </a:p>
        </p:txBody>
      </p:sp>
      <p:pic>
        <p:nvPicPr>
          <p:cNvPr id="53" name="Picture 5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3029704" y="6927377"/>
            <a:ext cx="4152900" cy="590550"/>
          </a:xfrm>
          <a:prstGeom prst="rect">
            <a:avLst/>
          </a:prstGeom>
        </p:spPr>
      </p:pic>
      <p:sp>
        <p:nvSpPr>
          <p:cNvPr id="65" name="TextBox 64"/>
          <p:cNvSpPr txBox="1"/>
          <p:nvPr/>
        </p:nvSpPr>
        <p:spPr>
          <a:xfrm>
            <a:off x="725334" y="6684043"/>
            <a:ext cx="11351870" cy="1077218"/>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600" dirty="0" smtClean="0">
                <a:latin typeface="Lucida Console" pitchFamily="49" charset="0"/>
              </a:rPr>
              <a:t>track type=pgSnp visibility=3 name=</a:t>
            </a:r>
            <a:r>
              <a:rPr lang="en-US" sz="1600" dirty="0" smtClean="0">
                <a:latin typeface="Lucida Console" pitchFamily="49" charset="0"/>
              </a:rPr>
              <a:t>exonVs</a:t>
            </a:r>
            <a:r>
              <a:rPr lang="en-US" sz="1600" dirty="0" smtClean="0">
                <a:latin typeface="Lucida Console" pitchFamily="49" charset="0"/>
              </a:rPr>
              <a:t> description="My exonic variants" color=255,200,0</a:t>
            </a:r>
          </a:p>
          <a:p>
            <a:r>
              <a:rPr lang="en-US" sz="1600" dirty="0" smtClean="0">
                <a:latin typeface="Lucida Console" pitchFamily="49" charset="0"/>
              </a:rPr>
              <a:t>#chrom     start             end    alleles  #</a:t>
            </a:r>
            <a:r>
              <a:rPr lang="en-US" sz="1600" dirty="0" smtClean="0">
                <a:latin typeface="Lucida Console" pitchFamily="49" charset="0"/>
              </a:rPr>
              <a:t>als</a:t>
            </a:r>
            <a:r>
              <a:rPr lang="en-US" sz="1600" dirty="0" smtClean="0">
                <a:latin typeface="Lucida Console" pitchFamily="49" charset="0"/>
              </a:rPr>
              <a:t>  </a:t>
            </a:r>
            <a:r>
              <a:rPr lang="en-US" sz="1600" dirty="0" smtClean="0">
                <a:latin typeface="Lucida Console" pitchFamily="49" charset="0"/>
              </a:rPr>
              <a:t>alCounts</a:t>
            </a:r>
            <a:r>
              <a:rPr lang="en-US" sz="1600" dirty="0" smtClean="0">
                <a:latin typeface="Lucida Console" pitchFamily="49" charset="0"/>
              </a:rPr>
              <a:t> </a:t>
            </a:r>
            <a:r>
              <a:rPr lang="en-US" sz="1600" dirty="0" smtClean="0">
                <a:latin typeface="Lucida Console" pitchFamily="49" charset="0"/>
              </a:rPr>
              <a:t>noQuals</a:t>
            </a:r>
            <a:endParaRPr lang="en-US" sz="1600" dirty="0" smtClean="0">
              <a:latin typeface="Lucida Console" pitchFamily="49" charset="0"/>
            </a:endParaRPr>
          </a:p>
          <a:p>
            <a:r>
              <a:rPr lang="en-US" sz="1600" dirty="0" smtClean="0">
                <a:latin typeface="Lucida Console" pitchFamily="49" charset="0"/>
              </a:rPr>
              <a:t>chr17   12899901        12899902        C/T     2       1,1     0,0</a:t>
            </a:r>
          </a:p>
          <a:p>
            <a:r>
              <a:rPr lang="en-US" sz="1600" dirty="0" smtClean="0">
                <a:latin typeface="Lucida Console" pitchFamily="49" charset="0"/>
              </a:rPr>
              <a:t>chr17   12899962        12899963        C/C     2       1,1     0,0</a:t>
            </a:r>
            <a:endParaRPr lang="en-US" sz="1600" dirty="0">
              <a:latin typeface="Lucida Console" pitchFamily="49" charset="0"/>
            </a:endParaRPr>
          </a:p>
        </p:txBody>
      </p:sp>
      <p:cxnSp>
        <p:nvCxnSpPr>
          <p:cNvPr id="67" name="Straight Arrow Connector 66"/>
          <p:cNvCxnSpPr/>
          <p:nvPr/>
        </p:nvCxnSpPr>
        <p:spPr>
          <a:xfrm>
            <a:off x="12229604" y="7222652"/>
            <a:ext cx="6096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583613" y="10972800"/>
            <a:ext cx="17969041" cy="523220"/>
          </a:xfrm>
          <a:prstGeom prst="rect">
            <a:avLst/>
          </a:prstGeom>
          <a:noFill/>
        </p:spPr>
        <p:txBody>
          <a:bodyPr wrap="square" rtlCol="0">
            <a:spAutoFit/>
          </a:bodyPr>
          <a:lstStyle/>
          <a:p>
            <a:r>
              <a:rPr lang="en-US" sz="2800" dirty="0" smtClean="0">
                <a:latin typeface="Arial" pitchFamily="34" charset="0"/>
                <a:cs typeface="Arial" pitchFamily="34" charset="0"/>
              </a:rPr>
              <a:t>More information about custom track formats can be found in the Genome Browser’s Help and FAQ sections.</a:t>
            </a:r>
            <a:endParaRPr lang="en-US" sz="2800" dirty="0">
              <a:latin typeface="Arial" pitchFamily="34" charset="0"/>
              <a:cs typeface="Arial" pitchFamily="34" charset="0"/>
            </a:endParaRPr>
          </a:p>
        </p:txBody>
      </p:sp>
      <p:sp>
        <p:nvSpPr>
          <p:cNvPr id="75" name="TextBox 74"/>
          <p:cNvSpPr txBox="1"/>
          <p:nvPr/>
        </p:nvSpPr>
        <p:spPr>
          <a:xfrm>
            <a:off x="8827217" y="14334300"/>
            <a:ext cx="486161" cy="523220"/>
          </a:xfrm>
          <a:prstGeom prst="rect">
            <a:avLst/>
          </a:prstGeom>
          <a:noFill/>
        </p:spPr>
        <p:txBody>
          <a:bodyPr wrap="square" rtlCol="0">
            <a:spAutoFit/>
          </a:bodyPr>
          <a:lstStyle/>
          <a:p>
            <a:pPr algn="r"/>
            <a:r>
              <a:rPr lang="en-US" sz="2800" dirty="0" smtClean="0">
                <a:latin typeface="Arial" pitchFamily="34" charset="0"/>
                <a:cs typeface="Arial" pitchFamily="34" charset="0"/>
              </a:rPr>
              <a:t>1</a:t>
            </a:r>
            <a:endParaRPr lang="en-US" sz="2800" dirty="0">
              <a:latin typeface="Arial" pitchFamily="34" charset="0"/>
              <a:cs typeface="Arial" pitchFamily="34" charset="0"/>
            </a:endParaRPr>
          </a:p>
        </p:txBody>
      </p:sp>
      <p:sp>
        <p:nvSpPr>
          <p:cNvPr id="76" name="TextBox 75"/>
          <p:cNvSpPr txBox="1"/>
          <p:nvPr/>
        </p:nvSpPr>
        <p:spPr>
          <a:xfrm>
            <a:off x="8824961" y="15257561"/>
            <a:ext cx="488417" cy="523220"/>
          </a:xfrm>
          <a:prstGeom prst="rect">
            <a:avLst/>
          </a:prstGeom>
          <a:noFill/>
        </p:spPr>
        <p:txBody>
          <a:bodyPr wrap="square" rtlCol="0">
            <a:spAutoFit/>
          </a:bodyPr>
          <a:lstStyle/>
          <a:p>
            <a:pPr algn="r"/>
            <a:r>
              <a:rPr lang="en-US" sz="2800" dirty="0" smtClean="0">
                <a:latin typeface="Arial" pitchFamily="34" charset="0"/>
                <a:cs typeface="Arial" pitchFamily="34" charset="0"/>
              </a:rPr>
              <a:t>2</a:t>
            </a:r>
            <a:endParaRPr lang="en-US" sz="2800" dirty="0">
              <a:latin typeface="Arial" pitchFamily="34" charset="0"/>
              <a:cs typeface="Arial" pitchFamily="34" charset="0"/>
            </a:endParaRPr>
          </a:p>
        </p:txBody>
      </p:sp>
      <p:sp>
        <p:nvSpPr>
          <p:cNvPr id="77" name="TextBox 76"/>
          <p:cNvSpPr txBox="1"/>
          <p:nvPr/>
        </p:nvSpPr>
        <p:spPr>
          <a:xfrm>
            <a:off x="8843370" y="16461266"/>
            <a:ext cx="470008" cy="523220"/>
          </a:xfrm>
          <a:prstGeom prst="rect">
            <a:avLst/>
          </a:prstGeom>
          <a:noFill/>
        </p:spPr>
        <p:txBody>
          <a:bodyPr wrap="square" rtlCol="0">
            <a:spAutoFit/>
          </a:bodyPr>
          <a:lstStyle/>
          <a:p>
            <a:pPr algn="r"/>
            <a:r>
              <a:rPr lang="en-US" sz="2800" dirty="0">
                <a:latin typeface="Arial" pitchFamily="34" charset="0"/>
                <a:cs typeface="Arial" pitchFamily="34" charset="0"/>
              </a:rPr>
              <a:t>3</a:t>
            </a:r>
          </a:p>
        </p:txBody>
      </p:sp>
      <p:sp>
        <p:nvSpPr>
          <p:cNvPr id="83" name="TextBox 82"/>
          <p:cNvSpPr txBox="1"/>
          <p:nvPr/>
        </p:nvSpPr>
        <p:spPr>
          <a:xfrm>
            <a:off x="467225" y="2898116"/>
            <a:ext cx="8744702" cy="1200329"/>
          </a:xfrm>
          <a:prstGeom prst="rect">
            <a:avLst/>
          </a:prstGeom>
          <a:noFill/>
        </p:spPr>
        <p:txBody>
          <a:bodyPr wrap="none" rtlCol="0">
            <a:spAutoFit/>
          </a:bodyPr>
          <a:lstStyle/>
          <a:p>
            <a:r>
              <a:rPr lang="en-US" sz="7200" dirty="0" smtClean="0">
                <a:latin typeface="Impact" pitchFamily="34" charset="0"/>
              </a:rPr>
              <a:t>View your variant calls</a:t>
            </a:r>
            <a:endParaRPr lang="en-US" sz="7200" dirty="0">
              <a:latin typeface="Impact" pitchFamily="34" charset="0"/>
            </a:endParaRPr>
          </a:p>
        </p:txBody>
      </p:sp>
      <p:sp>
        <p:nvSpPr>
          <p:cNvPr id="84" name="TextBox 83"/>
          <p:cNvSpPr txBox="1"/>
          <p:nvPr/>
        </p:nvSpPr>
        <p:spPr>
          <a:xfrm>
            <a:off x="19620931" y="2898116"/>
            <a:ext cx="11899411" cy="1200329"/>
          </a:xfrm>
          <a:prstGeom prst="rect">
            <a:avLst/>
          </a:prstGeom>
          <a:noFill/>
        </p:spPr>
        <p:txBody>
          <a:bodyPr wrap="none" rtlCol="0">
            <a:spAutoFit/>
          </a:bodyPr>
          <a:lstStyle/>
          <a:p>
            <a:r>
              <a:rPr lang="en-US" sz="7200" dirty="0" smtClean="0">
                <a:latin typeface="Impact" pitchFamily="34" charset="0"/>
              </a:rPr>
              <a:t>dbSNP: Not just polymorphisms</a:t>
            </a:r>
            <a:endParaRPr lang="en-US" sz="7200" dirty="0">
              <a:latin typeface="Impact" pitchFamily="34" charset="0"/>
            </a:endParaRPr>
          </a:p>
        </p:txBody>
      </p:sp>
      <p:sp>
        <p:nvSpPr>
          <p:cNvPr id="85" name="TextBox 84"/>
          <p:cNvSpPr txBox="1"/>
          <p:nvPr/>
        </p:nvSpPr>
        <p:spPr>
          <a:xfrm>
            <a:off x="19620931" y="4015947"/>
            <a:ext cx="11875685" cy="707886"/>
          </a:xfrm>
          <a:prstGeom prst="rect">
            <a:avLst/>
          </a:prstGeom>
          <a:noFill/>
        </p:spPr>
        <p:txBody>
          <a:bodyPr wrap="square" rtlCol="0">
            <a:spAutoFit/>
          </a:bodyPr>
          <a:lstStyle/>
          <a:p>
            <a:pPr algn="ctr"/>
            <a:r>
              <a:rPr lang="en-US" sz="4000" dirty="0">
                <a:latin typeface="Impact" pitchFamily="34" charset="0"/>
              </a:rPr>
              <a:t>o</a:t>
            </a:r>
            <a:r>
              <a:rPr lang="en-US" sz="4000" dirty="0" smtClean="0">
                <a:latin typeface="Impact" pitchFamily="34" charset="0"/>
              </a:rPr>
              <a:t>r, please don’t throw out the baby with the bathwater!</a:t>
            </a:r>
            <a:endParaRPr lang="en-US" sz="4000" dirty="0">
              <a:latin typeface="Impact" pitchFamily="34" charset="0"/>
            </a:endParaRPr>
          </a:p>
        </p:txBody>
      </p:sp>
      <p:sp>
        <p:nvSpPr>
          <p:cNvPr id="86" name="TextBox 85"/>
          <p:cNvSpPr txBox="1"/>
          <p:nvPr/>
        </p:nvSpPr>
        <p:spPr>
          <a:xfrm>
            <a:off x="505326" y="12221901"/>
            <a:ext cx="13275622" cy="1200329"/>
          </a:xfrm>
          <a:prstGeom prst="rect">
            <a:avLst/>
          </a:prstGeom>
          <a:noFill/>
        </p:spPr>
        <p:txBody>
          <a:bodyPr wrap="none" rtlCol="0">
            <a:spAutoFit/>
          </a:bodyPr>
          <a:lstStyle/>
          <a:p>
            <a:r>
              <a:rPr lang="en-US" sz="7200" dirty="0" smtClean="0">
                <a:latin typeface="Impact" pitchFamily="34" charset="0"/>
              </a:rPr>
              <a:t>Is there an associated phenotype?</a:t>
            </a:r>
            <a:endParaRPr lang="en-US" sz="7200" dirty="0">
              <a:latin typeface="Impact" pitchFamily="34" charset="0"/>
            </a:endParaRPr>
          </a:p>
        </p:txBody>
      </p:sp>
      <p:sp>
        <p:nvSpPr>
          <p:cNvPr id="87" name="TextBox 86"/>
          <p:cNvSpPr txBox="1"/>
          <p:nvPr/>
        </p:nvSpPr>
        <p:spPr>
          <a:xfrm>
            <a:off x="19620931" y="12230477"/>
            <a:ext cx="9828332" cy="1200329"/>
          </a:xfrm>
          <a:prstGeom prst="rect">
            <a:avLst/>
          </a:prstGeom>
          <a:noFill/>
        </p:spPr>
        <p:txBody>
          <a:bodyPr wrap="none" rtlCol="0">
            <a:spAutoFit/>
          </a:bodyPr>
          <a:lstStyle/>
          <a:p>
            <a:r>
              <a:rPr lang="en-US" sz="7200" dirty="0" smtClean="0">
                <a:latin typeface="Impact" pitchFamily="34" charset="0"/>
              </a:rPr>
              <a:t>How rare is this deletion?</a:t>
            </a:r>
            <a:endParaRPr lang="en-US" sz="7200" dirty="0">
              <a:latin typeface="Impact" pitchFamily="34" charset="0"/>
            </a:endParaRPr>
          </a:p>
        </p:txBody>
      </p:sp>
      <p:sp>
        <p:nvSpPr>
          <p:cNvPr id="88" name="TextBox 87"/>
          <p:cNvSpPr txBox="1"/>
          <p:nvPr/>
        </p:nvSpPr>
        <p:spPr>
          <a:xfrm>
            <a:off x="19554731" y="21561552"/>
            <a:ext cx="17784869" cy="1200329"/>
          </a:xfrm>
          <a:prstGeom prst="rect">
            <a:avLst/>
          </a:prstGeom>
          <a:noFill/>
        </p:spPr>
        <p:txBody>
          <a:bodyPr wrap="none" rtlCol="0">
            <a:spAutoFit/>
          </a:bodyPr>
          <a:lstStyle/>
          <a:p>
            <a:r>
              <a:rPr lang="en-US" sz="7200" dirty="0" smtClean="0">
                <a:latin typeface="Impact" pitchFamily="34" charset="0"/>
              </a:rPr>
              <a:t>Decoding the VCF w/phased genotypes display</a:t>
            </a:r>
            <a:endParaRPr lang="en-US" sz="7200" dirty="0">
              <a:latin typeface="Impact" pitchFamily="34" charset="0"/>
            </a:endParaRPr>
          </a:p>
        </p:txBody>
      </p:sp>
      <p:sp>
        <p:nvSpPr>
          <p:cNvPr id="89" name="TextBox 88"/>
          <p:cNvSpPr txBox="1"/>
          <p:nvPr/>
        </p:nvSpPr>
        <p:spPr>
          <a:xfrm>
            <a:off x="505326" y="21632081"/>
            <a:ext cx="16224313" cy="1200329"/>
          </a:xfrm>
          <a:prstGeom prst="rect">
            <a:avLst/>
          </a:prstGeom>
          <a:noFill/>
        </p:spPr>
        <p:txBody>
          <a:bodyPr wrap="none" rtlCol="0">
            <a:spAutoFit/>
          </a:bodyPr>
          <a:lstStyle/>
          <a:p>
            <a:r>
              <a:rPr lang="en-US" sz="7200" dirty="0" smtClean="0">
                <a:latin typeface="Impact" pitchFamily="34" charset="0"/>
              </a:rPr>
              <a:t>Novel variant: what’s in the neighborhood?</a:t>
            </a:r>
            <a:endParaRPr lang="en-US" sz="7200" dirty="0">
              <a:latin typeface="Impact" pitchFamily="34" charset="0"/>
            </a:endParaRPr>
          </a:p>
        </p:txBody>
      </p:sp>
      <p:sp>
        <p:nvSpPr>
          <p:cNvPr id="90" name="TextBox 89"/>
          <p:cNvSpPr txBox="1"/>
          <p:nvPr/>
        </p:nvSpPr>
        <p:spPr>
          <a:xfrm>
            <a:off x="25941735" y="30877074"/>
            <a:ext cx="5668539" cy="1015663"/>
          </a:xfrm>
          <a:prstGeom prst="rect">
            <a:avLst/>
          </a:prstGeom>
          <a:noFill/>
        </p:spPr>
        <p:txBody>
          <a:bodyPr wrap="none" rtlCol="0">
            <a:spAutoFit/>
          </a:bodyPr>
          <a:lstStyle/>
          <a:p>
            <a:r>
              <a:rPr lang="en-US" sz="6000" dirty="0" smtClean="0">
                <a:latin typeface="Impact" pitchFamily="34" charset="0"/>
              </a:rPr>
              <a:t>More Information</a:t>
            </a:r>
            <a:endParaRPr lang="en-US" sz="6000" dirty="0">
              <a:latin typeface="Impact" pitchFamily="34" charset="0"/>
            </a:endParaRPr>
          </a:p>
        </p:txBody>
      </p:sp>
      <p:sp>
        <p:nvSpPr>
          <p:cNvPr id="91" name="TextBox 90"/>
          <p:cNvSpPr txBox="1"/>
          <p:nvPr/>
        </p:nvSpPr>
        <p:spPr>
          <a:xfrm>
            <a:off x="514136" y="30877074"/>
            <a:ext cx="15232055" cy="1015663"/>
          </a:xfrm>
          <a:prstGeom prst="rect">
            <a:avLst/>
          </a:prstGeom>
          <a:noFill/>
        </p:spPr>
        <p:txBody>
          <a:bodyPr wrap="none" rtlCol="0">
            <a:spAutoFit/>
          </a:bodyPr>
          <a:lstStyle/>
          <a:p>
            <a:r>
              <a:rPr lang="en-US" sz="6000" dirty="0" smtClean="0">
                <a:latin typeface="Impact" pitchFamily="34" charset="0"/>
              </a:rPr>
              <a:t>Work in Progress: Integrated Variant Annotation</a:t>
            </a:r>
            <a:endParaRPr lang="en-US" sz="6000" dirty="0">
              <a:latin typeface="Impact" pitchFamily="34" charset="0"/>
            </a:endParaRPr>
          </a:p>
        </p:txBody>
      </p:sp>
      <p:sp>
        <p:nvSpPr>
          <p:cNvPr id="92" name="TextBox 91"/>
          <p:cNvSpPr txBox="1"/>
          <p:nvPr/>
        </p:nvSpPr>
        <p:spPr>
          <a:xfrm>
            <a:off x="505326" y="35937980"/>
            <a:ext cx="4754828" cy="769441"/>
          </a:xfrm>
          <a:prstGeom prst="rect">
            <a:avLst/>
          </a:prstGeom>
          <a:noFill/>
        </p:spPr>
        <p:txBody>
          <a:bodyPr wrap="none" rtlCol="0">
            <a:spAutoFit/>
          </a:bodyPr>
          <a:lstStyle/>
          <a:p>
            <a:r>
              <a:rPr lang="en-US" sz="4400" dirty="0" smtClean="0">
                <a:latin typeface="Impact" pitchFamily="34" charset="0"/>
              </a:rPr>
              <a:t>Acknowledgements</a:t>
            </a:r>
            <a:endParaRPr lang="en-US" sz="4400" dirty="0">
              <a:latin typeface="Impact" pitchFamily="34" charset="0"/>
            </a:endParaRPr>
          </a:p>
        </p:txBody>
      </p:sp>
      <p:sp>
        <p:nvSpPr>
          <p:cNvPr id="93" name="TextBox 92"/>
          <p:cNvSpPr txBox="1"/>
          <p:nvPr/>
        </p:nvSpPr>
        <p:spPr>
          <a:xfrm>
            <a:off x="19554731" y="35937982"/>
            <a:ext cx="2582758" cy="769441"/>
          </a:xfrm>
          <a:prstGeom prst="rect">
            <a:avLst/>
          </a:prstGeom>
          <a:noFill/>
        </p:spPr>
        <p:txBody>
          <a:bodyPr wrap="none" rtlCol="0">
            <a:spAutoFit/>
          </a:bodyPr>
          <a:lstStyle/>
          <a:p>
            <a:r>
              <a:rPr lang="en-US" sz="4400" dirty="0" smtClean="0">
                <a:latin typeface="Impact" pitchFamily="34" charset="0"/>
              </a:rPr>
              <a:t>Reference</a:t>
            </a:r>
            <a:endParaRPr lang="en-US" sz="4400" dirty="0">
              <a:latin typeface="Impact" pitchFamily="34" charset="0"/>
            </a:endParaRPr>
          </a:p>
        </p:txBody>
      </p:sp>
      <p:sp>
        <p:nvSpPr>
          <p:cNvPr id="94" name="TextBox 93"/>
          <p:cNvSpPr txBox="1"/>
          <p:nvPr/>
        </p:nvSpPr>
        <p:spPr>
          <a:xfrm>
            <a:off x="28963102" y="13793651"/>
            <a:ext cx="486161" cy="523220"/>
          </a:xfrm>
          <a:prstGeom prst="rect">
            <a:avLst/>
          </a:prstGeom>
          <a:noFill/>
        </p:spPr>
        <p:txBody>
          <a:bodyPr wrap="square" rtlCol="0">
            <a:spAutoFit/>
          </a:bodyPr>
          <a:lstStyle/>
          <a:p>
            <a:r>
              <a:rPr lang="en-US" sz="2800" dirty="0" smtClean="0">
                <a:latin typeface="Arial" pitchFamily="34" charset="0"/>
                <a:cs typeface="Arial" pitchFamily="34" charset="0"/>
              </a:rPr>
              <a:t>1</a:t>
            </a:r>
            <a:endParaRPr lang="en-US" sz="2800" dirty="0">
              <a:latin typeface="Arial" pitchFamily="34" charset="0"/>
              <a:cs typeface="Arial" pitchFamily="34" charset="0"/>
            </a:endParaRPr>
          </a:p>
        </p:txBody>
      </p:sp>
      <p:sp>
        <p:nvSpPr>
          <p:cNvPr id="96" name="TextBox 95"/>
          <p:cNvSpPr txBox="1"/>
          <p:nvPr/>
        </p:nvSpPr>
        <p:spPr>
          <a:xfrm>
            <a:off x="28963100" y="16262165"/>
            <a:ext cx="486161" cy="523220"/>
          </a:xfrm>
          <a:prstGeom prst="rect">
            <a:avLst/>
          </a:prstGeom>
          <a:noFill/>
        </p:spPr>
        <p:txBody>
          <a:bodyPr wrap="square" rtlCol="0">
            <a:spAutoFit/>
          </a:bodyPr>
          <a:lstStyle/>
          <a:p>
            <a:r>
              <a:rPr lang="en-US" sz="2800" dirty="0" smtClean="0">
                <a:latin typeface="Arial" pitchFamily="34" charset="0"/>
                <a:cs typeface="Arial" pitchFamily="34" charset="0"/>
              </a:rPr>
              <a:t>2</a:t>
            </a:r>
            <a:endParaRPr lang="en-US" sz="2800" dirty="0">
              <a:latin typeface="Arial" pitchFamily="34" charset="0"/>
              <a:cs typeface="Arial" pitchFamily="34" charset="0"/>
            </a:endParaRPr>
          </a:p>
        </p:txBody>
      </p:sp>
      <p:sp>
        <p:nvSpPr>
          <p:cNvPr id="98" name="TextBox 97"/>
          <p:cNvSpPr txBox="1"/>
          <p:nvPr/>
        </p:nvSpPr>
        <p:spPr>
          <a:xfrm>
            <a:off x="28963102" y="17222620"/>
            <a:ext cx="486161" cy="523220"/>
          </a:xfrm>
          <a:prstGeom prst="rect">
            <a:avLst/>
          </a:prstGeom>
          <a:noFill/>
        </p:spPr>
        <p:txBody>
          <a:bodyPr wrap="square" rtlCol="0">
            <a:spAutoFit/>
          </a:bodyPr>
          <a:lstStyle/>
          <a:p>
            <a:r>
              <a:rPr lang="en-US" sz="2800" dirty="0" smtClean="0">
                <a:latin typeface="Arial" pitchFamily="34" charset="0"/>
                <a:cs typeface="Arial" pitchFamily="34" charset="0"/>
              </a:rPr>
              <a:t>3</a:t>
            </a:r>
            <a:endParaRPr lang="en-US" sz="2800" dirty="0">
              <a:latin typeface="Arial" pitchFamily="34" charset="0"/>
              <a:cs typeface="Arial" pitchFamily="34" charset="0"/>
            </a:endParaRPr>
          </a:p>
        </p:txBody>
      </p:sp>
      <p:sp>
        <p:nvSpPr>
          <p:cNvPr id="99" name="TextBox 98"/>
          <p:cNvSpPr txBox="1"/>
          <p:nvPr/>
        </p:nvSpPr>
        <p:spPr>
          <a:xfrm>
            <a:off x="28963101" y="18593989"/>
            <a:ext cx="486161" cy="523220"/>
          </a:xfrm>
          <a:prstGeom prst="rect">
            <a:avLst/>
          </a:prstGeom>
          <a:noFill/>
        </p:spPr>
        <p:txBody>
          <a:bodyPr wrap="square" rtlCol="0">
            <a:spAutoFit/>
          </a:bodyPr>
          <a:lstStyle/>
          <a:p>
            <a:r>
              <a:rPr lang="en-US" sz="2800" dirty="0">
                <a:latin typeface="Arial" pitchFamily="34" charset="0"/>
                <a:cs typeface="Arial" pitchFamily="34" charset="0"/>
              </a:rPr>
              <a:t>4</a:t>
            </a:r>
          </a:p>
        </p:txBody>
      </p:sp>
      <p:sp>
        <p:nvSpPr>
          <p:cNvPr id="102" name="TextBox 101"/>
          <p:cNvSpPr txBox="1"/>
          <p:nvPr/>
        </p:nvSpPr>
        <p:spPr>
          <a:xfrm>
            <a:off x="8777235" y="23469600"/>
            <a:ext cx="486161" cy="523220"/>
          </a:xfrm>
          <a:prstGeom prst="rect">
            <a:avLst/>
          </a:prstGeom>
          <a:noFill/>
        </p:spPr>
        <p:txBody>
          <a:bodyPr wrap="square" rtlCol="0">
            <a:spAutoFit/>
          </a:bodyPr>
          <a:lstStyle/>
          <a:p>
            <a:pPr algn="r"/>
            <a:r>
              <a:rPr lang="en-US" sz="2800" dirty="0" smtClean="0">
                <a:latin typeface="Arial" pitchFamily="34" charset="0"/>
                <a:cs typeface="Arial" pitchFamily="34" charset="0"/>
              </a:rPr>
              <a:t>1</a:t>
            </a:r>
            <a:endParaRPr lang="en-US" sz="2800" dirty="0">
              <a:latin typeface="Arial" pitchFamily="34" charset="0"/>
              <a:cs typeface="Arial" pitchFamily="34" charset="0"/>
            </a:endParaRPr>
          </a:p>
        </p:txBody>
      </p:sp>
      <p:sp>
        <p:nvSpPr>
          <p:cNvPr id="103" name="TextBox 102"/>
          <p:cNvSpPr txBox="1"/>
          <p:nvPr/>
        </p:nvSpPr>
        <p:spPr>
          <a:xfrm>
            <a:off x="8764767" y="24125292"/>
            <a:ext cx="488417" cy="523220"/>
          </a:xfrm>
          <a:prstGeom prst="rect">
            <a:avLst/>
          </a:prstGeom>
          <a:noFill/>
        </p:spPr>
        <p:txBody>
          <a:bodyPr wrap="square" rtlCol="0">
            <a:spAutoFit/>
          </a:bodyPr>
          <a:lstStyle/>
          <a:p>
            <a:pPr algn="r"/>
            <a:r>
              <a:rPr lang="en-US" sz="2800" dirty="0" smtClean="0">
                <a:latin typeface="Arial" pitchFamily="34" charset="0"/>
                <a:cs typeface="Arial" pitchFamily="34" charset="0"/>
              </a:rPr>
              <a:t>2</a:t>
            </a:r>
            <a:endParaRPr lang="en-US" sz="2800" dirty="0">
              <a:latin typeface="Arial" pitchFamily="34" charset="0"/>
              <a:cs typeface="Arial" pitchFamily="34" charset="0"/>
            </a:endParaRPr>
          </a:p>
        </p:txBody>
      </p:sp>
      <p:sp>
        <p:nvSpPr>
          <p:cNvPr id="104" name="TextBox 103"/>
          <p:cNvSpPr txBox="1"/>
          <p:nvPr/>
        </p:nvSpPr>
        <p:spPr>
          <a:xfrm>
            <a:off x="8785311" y="24770608"/>
            <a:ext cx="470008" cy="523220"/>
          </a:xfrm>
          <a:prstGeom prst="rect">
            <a:avLst/>
          </a:prstGeom>
          <a:noFill/>
        </p:spPr>
        <p:txBody>
          <a:bodyPr wrap="square" rtlCol="0">
            <a:spAutoFit/>
          </a:bodyPr>
          <a:lstStyle/>
          <a:p>
            <a:pPr algn="r"/>
            <a:r>
              <a:rPr lang="en-US" sz="2800" dirty="0">
                <a:latin typeface="Arial" pitchFamily="34" charset="0"/>
                <a:cs typeface="Arial" pitchFamily="34" charset="0"/>
              </a:rPr>
              <a:t>3</a:t>
            </a:r>
          </a:p>
        </p:txBody>
      </p:sp>
      <p:sp>
        <p:nvSpPr>
          <p:cNvPr id="105" name="TextBox 104"/>
          <p:cNvSpPr txBox="1"/>
          <p:nvPr/>
        </p:nvSpPr>
        <p:spPr>
          <a:xfrm>
            <a:off x="8785311" y="26513770"/>
            <a:ext cx="470008" cy="523220"/>
          </a:xfrm>
          <a:prstGeom prst="rect">
            <a:avLst/>
          </a:prstGeom>
          <a:noFill/>
        </p:spPr>
        <p:txBody>
          <a:bodyPr wrap="square" rtlCol="0">
            <a:spAutoFit/>
          </a:bodyPr>
          <a:lstStyle/>
          <a:p>
            <a:pPr algn="r"/>
            <a:r>
              <a:rPr lang="en-US" sz="2800" dirty="0" smtClean="0">
                <a:latin typeface="Arial" pitchFamily="34" charset="0"/>
                <a:cs typeface="Arial" pitchFamily="34" charset="0"/>
              </a:rPr>
              <a:t>4</a:t>
            </a:r>
            <a:endParaRPr lang="en-US" sz="2800" dirty="0">
              <a:latin typeface="Arial" pitchFamily="34" charset="0"/>
              <a:cs typeface="Arial" pitchFamily="34" charset="0"/>
            </a:endParaRPr>
          </a:p>
        </p:txBody>
      </p:sp>
      <p:sp>
        <p:nvSpPr>
          <p:cNvPr id="106" name="TextBox 105"/>
          <p:cNvSpPr txBox="1"/>
          <p:nvPr/>
        </p:nvSpPr>
        <p:spPr>
          <a:xfrm>
            <a:off x="542499" y="13498945"/>
            <a:ext cx="8212032" cy="7417415"/>
          </a:xfrm>
          <a:prstGeom prst="rect">
            <a:avLst/>
          </a:prstGeom>
          <a:noFill/>
        </p:spPr>
        <p:txBody>
          <a:bodyPr wrap="square" rtlCol="0">
            <a:spAutoFit/>
          </a:bodyPr>
          <a:lstStyle/>
          <a:p>
            <a:pPr algn="just"/>
            <a:r>
              <a:rPr lang="en-US" sz="2800" dirty="0" smtClean="0">
                <a:latin typeface="Arial" pitchFamily="34" charset="0"/>
                <a:cs typeface="Arial" pitchFamily="34" charset="0"/>
              </a:rPr>
              <a:t>The browser image shows example exonic variants (1) with several informative tracks. 1000 Genomes Phase 1 integrated variant calls are displayed with haplotypes sorted by similarity to the selected variant (2), indicating the relative frequency of alternate alleles (black vertical bars) and linkage with neighboring variants. Three of the 1000 Genomes variants, including our two example variants, also appear in Common SNPs from dbSNP. However, one of the SNPs happens to be associated with a disease phenotype per OMIM (3); see mouse-over text box for the peptide change and phenotype.</a:t>
            </a:r>
          </a:p>
          <a:p>
            <a:pPr algn="just"/>
            <a:endParaRPr lang="en-US" sz="2800" dirty="0">
              <a:latin typeface="Arial" pitchFamily="34" charset="0"/>
              <a:cs typeface="Arial" pitchFamily="34" charset="0"/>
            </a:endParaRPr>
          </a:p>
          <a:p>
            <a:pPr algn="just"/>
            <a:r>
              <a:rPr lang="en-US" sz="2800" dirty="0" smtClean="0">
                <a:latin typeface="Arial" pitchFamily="34" charset="0"/>
                <a:cs typeface="Arial" pitchFamily="34" charset="0"/>
              </a:rPr>
              <a:t>The example variants are not found in Catalog of Somatic Mutations in Cancer (COSMIC) and GWAS Catalog tracks.</a:t>
            </a:r>
            <a:endParaRPr lang="en-US" sz="2800" dirty="0">
              <a:latin typeface="Arial" pitchFamily="34" charset="0"/>
              <a:cs typeface="Arial" pitchFamily="34" charset="0"/>
            </a:endParaRPr>
          </a:p>
        </p:txBody>
      </p:sp>
      <p:sp>
        <p:nvSpPr>
          <p:cNvPr id="107" name="TextBox 106"/>
          <p:cNvSpPr txBox="1"/>
          <p:nvPr/>
        </p:nvSpPr>
        <p:spPr>
          <a:xfrm>
            <a:off x="9707952" y="19514736"/>
            <a:ext cx="8844703" cy="954107"/>
          </a:xfrm>
          <a:prstGeom prst="rect">
            <a:avLst/>
          </a:prstGeom>
          <a:noFill/>
        </p:spPr>
        <p:txBody>
          <a:bodyPr wrap="square" rtlCol="0">
            <a:spAutoFit/>
          </a:bodyPr>
          <a:lstStyle/>
          <a:p>
            <a:pPr algn="just"/>
            <a:r>
              <a:rPr lang="en-US" sz="2800" dirty="0" smtClean="0">
                <a:latin typeface="Arial" pitchFamily="34" charset="0"/>
                <a:cs typeface="Arial" pitchFamily="34" charset="0"/>
              </a:rPr>
              <a:t>Zooming in to base-level view shows that the mutated peptide is conserved across mammals.</a:t>
            </a:r>
          </a:p>
        </p:txBody>
      </p:sp>
      <p:sp>
        <p:nvSpPr>
          <p:cNvPr id="109" name="TextBox 108"/>
          <p:cNvSpPr txBox="1"/>
          <p:nvPr/>
        </p:nvSpPr>
        <p:spPr>
          <a:xfrm>
            <a:off x="29543734" y="13843319"/>
            <a:ext cx="8212032" cy="6124754"/>
          </a:xfrm>
          <a:prstGeom prst="rect">
            <a:avLst/>
          </a:prstGeom>
          <a:noFill/>
        </p:spPr>
        <p:txBody>
          <a:bodyPr wrap="square" rtlCol="0">
            <a:spAutoFit/>
          </a:bodyPr>
          <a:lstStyle/>
          <a:p>
            <a:pPr algn="just"/>
            <a:r>
              <a:rPr lang="en-US" sz="2800" dirty="0" smtClean="0">
                <a:latin typeface="Arial" pitchFamily="34" charset="0"/>
                <a:cs typeface="Arial" pitchFamily="34" charset="0"/>
              </a:rPr>
              <a:t>A hypothetical deletion of ~50,000 bases is shown in orange (1).  In the same region, 1000 Genomes has identified a slightly larger deletion in 53 out of 2184 phased haplotypes (2).   The Database of Genomic Variants (DGV) contains several reported deletions as well as duplications at the same approximate location.</a:t>
            </a:r>
          </a:p>
          <a:p>
            <a:pPr algn="just"/>
            <a:endParaRPr lang="en-US" sz="2800" dirty="0">
              <a:latin typeface="Arial" pitchFamily="34" charset="0"/>
              <a:cs typeface="Arial" pitchFamily="34" charset="0"/>
            </a:endParaRPr>
          </a:p>
          <a:p>
            <a:pPr algn="just"/>
            <a:r>
              <a:rPr lang="en-US" sz="2800" dirty="0" smtClean="0">
                <a:latin typeface="Arial" pitchFamily="34" charset="0"/>
                <a:cs typeface="Arial" pitchFamily="34" charset="0"/>
              </a:rPr>
              <a:t>Zooming out to view a larger region shows that the gains and losses in the Database of Chromosomal Imbalance and Phenotype (DECIPHER) and the International Standards for Cytogenetic Arrays (ISCA) Pathogenic Copy Number Variant tracks (4) are for much larger regions.</a:t>
            </a:r>
            <a:endParaRPr lang="en-US" sz="2800" dirty="0">
              <a:latin typeface="Arial" pitchFamily="34" charset="0"/>
              <a:cs typeface="Arial" pitchFamily="34" charset="0"/>
            </a:endParaRPr>
          </a:p>
        </p:txBody>
      </p:sp>
      <p:sp>
        <p:nvSpPr>
          <p:cNvPr id="110" name="TextBox 109"/>
          <p:cNvSpPr txBox="1"/>
          <p:nvPr/>
        </p:nvSpPr>
        <p:spPr>
          <a:xfrm>
            <a:off x="29543734" y="22832409"/>
            <a:ext cx="8212032" cy="4832092"/>
          </a:xfrm>
          <a:prstGeom prst="rect">
            <a:avLst/>
          </a:prstGeom>
          <a:noFill/>
        </p:spPr>
        <p:txBody>
          <a:bodyPr wrap="square" rtlCol="0">
            <a:spAutoFit/>
          </a:bodyPr>
          <a:lstStyle/>
          <a:p>
            <a:pPr algn="just"/>
            <a:r>
              <a:rPr lang="en-US" sz="2800" dirty="0" smtClean="0">
                <a:latin typeface="Arial" pitchFamily="34" charset="0"/>
                <a:cs typeface="Arial" pitchFamily="34" charset="0"/>
              </a:rPr>
              <a:t>When a VCF file contains phased genotypes, i.e. an attempt has been made to separate the maternal and paternal haplotypes, the Genome Browser sorts the haplotypes by similarity so that strong linkage patterns can be identified visually.  Each variant is represented as a vertical column; haplotypes run horizontally. By default, reference alleles are invisible and alternate alleles are drawn in black; when multiple variants and/or haplotypes are squeezed into the same pixel, grayscale is used to indicate the portion of alternate alleles.</a:t>
            </a:r>
          </a:p>
        </p:txBody>
      </p:sp>
      <p:sp>
        <p:nvSpPr>
          <p:cNvPr id="111" name="TextBox 110"/>
          <p:cNvSpPr txBox="1"/>
          <p:nvPr/>
        </p:nvSpPr>
        <p:spPr>
          <a:xfrm>
            <a:off x="583614" y="23850262"/>
            <a:ext cx="8212032" cy="5262979"/>
          </a:xfrm>
          <a:prstGeom prst="rect">
            <a:avLst/>
          </a:prstGeom>
          <a:noFill/>
        </p:spPr>
        <p:txBody>
          <a:bodyPr wrap="square" rtlCol="0">
            <a:spAutoFit/>
          </a:bodyPr>
          <a:lstStyle/>
          <a:p>
            <a:pPr algn="just"/>
            <a:r>
              <a:rPr lang="en-US" sz="2800" dirty="0" smtClean="0">
                <a:latin typeface="Arial" pitchFamily="34" charset="0"/>
                <a:cs typeface="Arial" pitchFamily="34" charset="0"/>
              </a:rPr>
              <a:t>If a variant is not found in dbSNP, COSMIC, or other sets of annotated variants, other data types might still be informative. This hypothetical variant (1) does not fall within any UCSC gene, but it does happen to fall in an exon of a pseudogene annotated by Ensembl (2), a small peak of histone methylation with a marker of possible regulatory activity in at least one cell line (3), regions with moderate </a:t>
            </a:r>
            <a:r>
              <a:rPr lang="en-US" sz="2800" dirty="0" err="1" smtClean="0">
                <a:latin typeface="Arial" pitchFamily="34" charset="0"/>
                <a:cs typeface="Arial" pitchFamily="34" charset="0"/>
              </a:rPr>
              <a:t>DNase</a:t>
            </a:r>
            <a:r>
              <a:rPr lang="en-US" sz="2800" dirty="0" smtClean="0">
                <a:latin typeface="Arial" pitchFamily="34" charset="0"/>
                <a:cs typeface="Arial" pitchFamily="34" charset="0"/>
              </a:rPr>
              <a:t> hypersensitivity and transcription factor binding (4), and some evidence for transcription in several ENCODE expression datasets (4).</a:t>
            </a:r>
            <a:endParaRPr lang="en-US" sz="2800" dirty="0">
              <a:latin typeface="Arial" pitchFamily="34" charset="0"/>
              <a:cs typeface="Arial" pitchFamily="34" charset="0"/>
            </a:endParaRPr>
          </a:p>
        </p:txBody>
      </p:sp>
      <p:sp>
        <p:nvSpPr>
          <p:cNvPr id="112" name="TextBox 111"/>
          <p:cNvSpPr txBox="1"/>
          <p:nvPr/>
        </p:nvSpPr>
        <p:spPr>
          <a:xfrm>
            <a:off x="564349" y="31825845"/>
            <a:ext cx="16240042" cy="3539430"/>
          </a:xfrm>
          <a:prstGeom prst="rect">
            <a:avLst/>
          </a:prstGeom>
          <a:noFill/>
        </p:spPr>
        <p:txBody>
          <a:bodyPr wrap="square" rtlCol="0">
            <a:spAutoFit/>
          </a:bodyPr>
          <a:lstStyle/>
          <a:p>
            <a:pPr algn="just"/>
            <a:r>
              <a:rPr lang="en-US" sz="2800" dirty="0" smtClean="0">
                <a:latin typeface="Arial" pitchFamily="34" charset="0"/>
                <a:cs typeface="Arial" pitchFamily="34" charset="0"/>
              </a:rPr>
              <a:t>Before a variant can be scrutinized in the Genome Browser, usually it must survive the weeding out of millions of variant calls. Several existing tools use gene annotations to predict the functional impact of variants.  We are developing an interactive tool that can add not only gene-based functional predictions, but also data from almost any data track.  There will also be a command-line version for offline processing when data sizes are too large for web queries.  Our existing Table Browser tool can identify variants that overlap data in other tracks, but lacks the ability to add those data to the variant annotations.  In addition to producing </a:t>
            </a:r>
            <a:r>
              <a:rPr lang="en-US" sz="2800" dirty="0">
                <a:latin typeface="Arial" pitchFamily="34" charset="0"/>
                <a:cs typeface="Arial" pitchFamily="34" charset="0"/>
              </a:rPr>
              <a:t>c</a:t>
            </a:r>
            <a:r>
              <a:rPr lang="en-US" sz="2800" dirty="0" smtClean="0">
                <a:latin typeface="Arial" pitchFamily="34" charset="0"/>
                <a:cs typeface="Arial" pitchFamily="34" charset="0"/>
              </a:rPr>
              <a:t>ombined output, the new tool will support filtering of variants using data from other tracks, and enhanced display of results in the Genome Browser.</a:t>
            </a:r>
            <a:endParaRPr lang="en-US" sz="2800" dirty="0">
              <a:latin typeface="Arial" pitchFamily="34" charset="0"/>
              <a:cs typeface="Arial" pitchFamily="34" charset="0"/>
            </a:endParaRPr>
          </a:p>
        </p:txBody>
      </p:sp>
      <p:sp>
        <p:nvSpPr>
          <p:cNvPr id="113" name="TextBox 112"/>
          <p:cNvSpPr txBox="1"/>
          <p:nvPr/>
        </p:nvSpPr>
        <p:spPr>
          <a:xfrm>
            <a:off x="19910023" y="28136891"/>
            <a:ext cx="17845743" cy="2246769"/>
          </a:xfrm>
          <a:prstGeom prst="rect">
            <a:avLst/>
          </a:prstGeom>
          <a:noFill/>
        </p:spPr>
        <p:txBody>
          <a:bodyPr wrap="square" rtlCol="0">
            <a:spAutoFit/>
          </a:bodyPr>
          <a:lstStyle>
            <a:defPPr>
              <a:defRPr lang="en-US"/>
            </a:defPPr>
            <a:lvl1pPr algn="just">
              <a:defRPr sz="2800">
                <a:latin typeface="Arial" pitchFamily="34" charset="0"/>
                <a:cs typeface="Arial" pitchFamily="34" charset="0"/>
              </a:defRPr>
            </a:lvl1pPr>
          </a:lstStyle>
          <a:p>
            <a:r>
              <a:rPr lang="en-US" dirty="0" smtClean="0"/>
              <a:t>To the left of the main image, a clustering tree shows the hierarchical pairings of similar haplotypes. Similarity is measured by weighted distance from a central variant outlined by a tall purple box.  Due to computational complexity, the number of variants used to measure distance is limited; purple marks appear above and below variants used.  Beyond those, no sorting is performed; haplotypes might appear more fragmented than they are.  Purple angles in the tree indicate sets of identical haplotypes (leaves of the tree).</a:t>
            </a:r>
            <a:endParaRPr lang="en-US" dirty="0"/>
          </a:p>
        </p:txBody>
      </p:sp>
      <p:sp>
        <p:nvSpPr>
          <p:cNvPr id="115" name="TextBox 114"/>
          <p:cNvSpPr txBox="1"/>
          <p:nvPr/>
        </p:nvSpPr>
        <p:spPr>
          <a:xfrm>
            <a:off x="19554731" y="22882388"/>
            <a:ext cx="1198696" cy="338554"/>
          </a:xfrm>
          <a:prstGeom prst="rect">
            <a:avLst/>
          </a:prstGeom>
          <a:noFill/>
        </p:spPr>
        <p:txBody>
          <a:bodyPr wrap="square" rtlCol="0">
            <a:spAutoFit/>
          </a:bodyPr>
          <a:lstStyle/>
          <a:p>
            <a:pPr algn="ctr"/>
            <a:r>
              <a:rPr lang="en-US" sz="1600" dirty="0" smtClean="0">
                <a:latin typeface="Arial" pitchFamily="34" charset="0"/>
                <a:cs typeface="Arial" pitchFamily="34" charset="0"/>
              </a:rPr>
              <a:t>haplotypes</a:t>
            </a:r>
            <a:endParaRPr lang="en-US" sz="1600" dirty="0">
              <a:latin typeface="Arial" pitchFamily="34" charset="0"/>
              <a:cs typeface="Arial" pitchFamily="34" charset="0"/>
            </a:endParaRPr>
          </a:p>
        </p:txBody>
      </p:sp>
      <p:sp>
        <p:nvSpPr>
          <p:cNvPr id="116" name="TextBox 115"/>
          <p:cNvSpPr txBox="1"/>
          <p:nvPr/>
        </p:nvSpPr>
        <p:spPr>
          <a:xfrm>
            <a:off x="24421110" y="27867990"/>
            <a:ext cx="992579" cy="369332"/>
          </a:xfrm>
          <a:prstGeom prst="rect">
            <a:avLst/>
          </a:prstGeom>
          <a:noFill/>
        </p:spPr>
        <p:txBody>
          <a:bodyPr wrap="none" rtlCol="0">
            <a:spAutoFit/>
          </a:bodyPr>
          <a:lstStyle/>
          <a:p>
            <a:pPr algn="ctr"/>
            <a:r>
              <a:rPr lang="en-US" sz="1800" dirty="0" smtClean="0">
                <a:latin typeface="Arial" pitchFamily="34" charset="0"/>
                <a:cs typeface="Arial" pitchFamily="34" charset="0"/>
              </a:rPr>
              <a:t>variants</a:t>
            </a:r>
            <a:endParaRPr lang="en-US" sz="1800" dirty="0">
              <a:latin typeface="Arial" pitchFamily="34" charset="0"/>
              <a:cs typeface="Arial" pitchFamily="34" charset="0"/>
            </a:endParaRPr>
          </a:p>
        </p:txBody>
      </p:sp>
      <p:cxnSp>
        <p:nvCxnSpPr>
          <p:cNvPr id="121" name="Straight Arrow Connector 120"/>
          <p:cNvCxnSpPr/>
          <p:nvPr/>
        </p:nvCxnSpPr>
        <p:spPr>
          <a:xfrm flipV="1">
            <a:off x="24917400" y="27753690"/>
            <a:ext cx="0" cy="22860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a:off x="20628055" y="23051665"/>
            <a:ext cx="250745"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30" name="Picture 12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5571528" y="33110871"/>
            <a:ext cx="1905000" cy="1905000"/>
          </a:xfrm>
          <a:prstGeom prst="rect">
            <a:avLst/>
          </a:prstGeom>
        </p:spPr>
      </p:pic>
      <p:sp>
        <p:nvSpPr>
          <p:cNvPr id="131" name="TextBox 130"/>
          <p:cNvSpPr txBox="1"/>
          <p:nvPr/>
        </p:nvSpPr>
        <p:spPr>
          <a:xfrm>
            <a:off x="35052000" y="34882730"/>
            <a:ext cx="2944057" cy="461665"/>
          </a:xfrm>
          <a:prstGeom prst="rect">
            <a:avLst/>
          </a:prstGeom>
          <a:noFill/>
        </p:spPr>
        <p:txBody>
          <a:bodyPr wrap="square" rtlCol="0">
            <a:spAutoFit/>
          </a:bodyPr>
          <a:lstStyle/>
          <a:p>
            <a:pPr algn="ctr"/>
            <a:r>
              <a:rPr lang="en-US" sz="1200" dirty="0" smtClean="0">
                <a:latin typeface="Arial" pitchFamily="34" charset="0"/>
                <a:cs typeface="Arial" pitchFamily="34" charset="0"/>
              </a:rPr>
              <a:t>http://genomewiki.ucsc.edu/index.php/</a:t>
            </a:r>
            <a:br>
              <a:rPr lang="en-US" sz="1200" dirty="0" smtClean="0">
                <a:latin typeface="Arial" pitchFamily="34" charset="0"/>
                <a:cs typeface="Arial" pitchFamily="34" charset="0"/>
              </a:rPr>
            </a:br>
            <a:r>
              <a:rPr lang="en-US" sz="1200" dirty="0" smtClean="0">
                <a:latin typeface="Arial" pitchFamily="34" charset="0"/>
                <a:cs typeface="Arial" pitchFamily="34" charset="0"/>
              </a:rPr>
              <a:t>BoG2012VariationPoster</a:t>
            </a:r>
            <a:endParaRPr lang="en-US" sz="1200" dirty="0">
              <a:latin typeface="Arial" pitchFamily="34" charset="0"/>
              <a:cs typeface="Arial" pitchFamily="34" charset="0"/>
            </a:endParaRPr>
          </a:p>
        </p:txBody>
      </p:sp>
    </p:spTree>
    <p:extLst>
      <p:ext uri="{BB962C8B-B14F-4D97-AF65-F5344CB8AC3E}">
        <p14:creationId xmlns:p14="http://schemas.microsoft.com/office/powerpoint/2010/main" val="337973586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5615</TotalTime>
  <Words>1384</Words>
  <Application>Microsoft Office PowerPoint</Application>
  <PresentationFormat>Custom</PresentationFormat>
  <Paragraphs>59</Paragraphs>
  <Slides>1</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Office Theme</vt:lpstr>
      <vt:lpstr>Acrobat Document</vt:lpstr>
      <vt:lpstr>PowerPoint Presentation</vt:lpstr>
    </vt:vector>
  </TitlesOfParts>
  <Company>SoE, UCSC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Hinrichs</dc:creator>
  <cp:lastModifiedBy>Angie Hinrichs</cp:lastModifiedBy>
  <cp:revision>106</cp:revision>
  <dcterms:created xsi:type="dcterms:W3CDTF">2012-05-03T18:29:59Z</dcterms:created>
  <dcterms:modified xsi:type="dcterms:W3CDTF">2012-05-07T16:05:21Z</dcterms:modified>
</cp:coreProperties>
</file>