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43891200" cy="43891200"/>
  <p:notesSz cx="6858000" cy="9144000"/>
  <p:defaultTextStyle>
    <a:defPPr>
      <a:defRPr lang="en-US"/>
    </a:defPPr>
    <a:lvl1pPr marL="0" algn="l" defTabSz="2351288" rtl="0" eaLnBrk="1" latinLnBrk="0" hangingPunct="1">
      <a:defRPr sz="9300" kern="1200">
        <a:solidFill>
          <a:schemeClr val="tx1"/>
        </a:solidFill>
        <a:latin typeface="+mn-lt"/>
        <a:ea typeface="+mn-ea"/>
        <a:cs typeface="+mn-cs"/>
      </a:defRPr>
    </a:lvl1pPr>
    <a:lvl2pPr marL="2351288" algn="l" defTabSz="2351288" rtl="0" eaLnBrk="1" latinLnBrk="0" hangingPunct="1">
      <a:defRPr sz="9300" kern="1200">
        <a:solidFill>
          <a:schemeClr val="tx1"/>
        </a:solidFill>
        <a:latin typeface="+mn-lt"/>
        <a:ea typeface="+mn-ea"/>
        <a:cs typeface="+mn-cs"/>
      </a:defRPr>
    </a:lvl2pPr>
    <a:lvl3pPr marL="4702576" algn="l" defTabSz="2351288" rtl="0" eaLnBrk="1" latinLnBrk="0" hangingPunct="1">
      <a:defRPr sz="9300" kern="1200">
        <a:solidFill>
          <a:schemeClr val="tx1"/>
        </a:solidFill>
        <a:latin typeface="+mn-lt"/>
        <a:ea typeface="+mn-ea"/>
        <a:cs typeface="+mn-cs"/>
      </a:defRPr>
    </a:lvl3pPr>
    <a:lvl4pPr marL="7053864" algn="l" defTabSz="2351288" rtl="0" eaLnBrk="1" latinLnBrk="0" hangingPunct="1">
      <a:defRPr sz="9300" kern="1200">
        <a:solidFill>
          <a:schemeClr val="tx1"/>
        </a:solidFill>
        <a:latin typeface="+mn-lt"/>
        <a:ea typeface="+mn-ea"/>
        <a:cs typeface="+mn-cs"/>
      </a:defRPr>
    </a:lvl4pPr>
    <a:lvl5pPr marL="9405153" algn="l" defTabSz="2351288" rtl="0" eaLnBrk="1" latinLnBrk="0" hangingPunct="1">
      <a:defRPr sz="9300" kern="1200">
        <a:solidFill>
          <a:schemeClr val="tx1"/>
        </a:solidFill>
        <a:latin typeface="+mn-lt"/>
        <a:ea typeface="+mn-ea"/>
        <a:cs typeface="+mn-cs"/>
      </a:defRPr>
    </a:lvl5pPr>
    <a:lvl6pPr marL="11756441" algn="l" defTabSz="2351288" rtl="0" eaLnBrk="1" latinLnBrk="0" hangingPunct="1">
      <a:defRPr sz="9300" kern="1200">
        <a:solidFill>
          <a:schemeClr val="tx1"/>
        </a:solidFill>
        <a:latin typeface="+mn-lt"/>
        <a:ea typeface="+mn-ea"/>
        <a:cs typeface="+mn-cs"/>
      </a:defRPr>
    </a:lvl6pPr>
    <a:lvl7pPr marL="14107729" algn="l" defTabSz="2351288" rtl="0" eaLnBrk="1" latinLnBrk="0" hangingPunct="1">
      <a:defRPr sz="9300" kern="1200">
        <a:solidFill>
          <a:schemeClr val="tx1"/>
        </a:solidFill>
        <a:latin typeface="+mn-lt"/>
        <a:ea typeface="+mn-ea"/>
        <a:cs typeface="+mn-cs"/>
      </a:defRPr>
    </a:lvl7pPr>
    <a:lvl8pPr marL="16459017" algn="l" defTabSz="2351288" rtl="0" eaLnBrk="1" latinLnBrk="0" hangingPunct="1">
      <a:defRPr sz="9300" kern="1200">
        <a:solidFill>
          <a:schemeClr val="tx1"/>
        </a:solidFill>
        <a:latin typeface="+mn-lt"/>
        <a:ea typeface="+mn-ea"/>
        <a:cs typeface="+mn-cs"/>
      </a:defRPr>
    </a:lvl8pPr>
    <a:lvl9pPr marL="18810305" algn="l" defTabSz="2351288" rtl="0" eaLnBrk="1" latinLnBrk="0" hangingPunct="1">
      <a:defRPr sz="9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3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96" autoAdjust="0"/>
  </p:normalViewPr>
  <p:slideViewPr>
    <p:cSldViewPr snapToGrid="0" snapToObjects="1">
      <p:cViewPr>
        <p:scale>
          <a:sx n="33" d="100"/>
          <a:sy n="33" d="100"/>
        </p:scale>
        <p:origin x="-104" y="4480"/>
      </p:cViewPr>
      <p:guideLst>
        <p:guide orient="horz" pos="13851"/>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3634723"/>
            <a:ext cx="37307520" cy="9408160"/>
          </a:xfrm>
        </p:spPr>
        <p:txBody>
          <a:bodyPr/>
          <a:lstStyle/>
          <a:p>
            <a:r>
              <a:rPr lang="en-US"/>
              <a:t>Click to edit Master title style</a:t>
            </a:r>
          </a:p>
        </p:txBody>
      </p:sp>
      <p:sp>
        <p:nvSpPr>
          <p:cNvPr id="3" name="Subtitle 2"/>
          <p:cNvSpPr>
            <a:spLocks noGrp="1"/>
          </p:cNvSpPr>
          <p:nvPr>
            <p:ph type="subTitle" idx="1"/>
          </p:nvPr>
        </p:nvSpPr>
        <p:spPr>
          <a:xfrm>
            <a:off x="6583680" y="24871680"/>
            <a:ext cx="30723840" cy="11216640"/>
          </a:xfrm>
        </p:spPr>
        <p:txBody>
          <a:bodyPr/>
          <a:lstStyle>
            <a:lvl1pPr marL="0" indent="0" algn="ctr">
              <a:buNone/>
              <a:defRPr>
                <a:solidFill>
                  <a:schemeClr val="tx1">
                    <a:tint val="75000"/>
                  </a:schemeClr>
                </a:solidFill>
              </a:defRPr>
            </a:lvl1pPr>
            <a:lvl2pPr marL="2351288" indent="0" algn="ctr">
              <a:buNone/>
              <a:defRPr>
                <a:solidFill>
                  <a:schemeClr val="tx1">
                    <a:tint val="75000"/>
                  </a:schemeClr>
                </a:solidFill>
              </a:defRPr>
            </a:lvl2pPr>
            <a:lvl3pPr marL="4702576" indent="0" algn="ctr">
              <a:buNone/>
              <a:defRPr>
                <a:solidFill>
                  <a:schemeClr val="tx1">
                    <a:tint val="75000"/>
                  </a:schemeClr>
                </a:solidFill>
              </a:defRPr>
            </a:lvl3pPr>
            <a:lvl4pPr marL="7053864" indent="0" algn="ctr">
              <a:buNone/>
              <a:defRPr>
                <a:solidFill>
                  <a:schemeClr val="tx1">
                    <a:tint val="75000"/>
                  </a:schemeClr>
                </a:solidFill>
              </a:defRPr>
            </a:lvl4pPr>
            <a:lvl5pPr marL="9405153" indent="0" algn="ctr">
              <a:buNone/>
              <a:defRPr>
                <a:solidFill>
                  <a:schemeClr val="tx1">
                    <a:tint val="75000"/>
                  </a:schemeClr>
                </a:solidFill>
              </a:defRPr>
            </a:lvl5pPr>
            <a:lvl6pPr marL="11756441" indent="0" algn="ctr">
              <a:buNone/>
              <a:defRPr>
                <a:solidFill>
                  <a:schemeClr val="tx1">
                    <a:tint val="75000"/>
                  </a:schemeClr>
                </a:solidFill>
              </a:defRPr>
            </a:lvl6pPr>
            <a:lvl7pPr marL="14107729" indent="0" algn="ctr">
              <a:buNone/>
              <a:defRPr>
                <a:solidFill>
                  <a:schemeClr val="tx1">
                    <a:tint val="75000"/>
                  </a:schemeClr>
                </a:solidFill>
              </a:defRPr>
            </a:lvl7pPr>
            <a:lvl8pPr marL="16459017" indent="0" algn="ctr">
              <a:buNone/>
              <a:defRPr>
                <a:solidFill>
                  <a:schemeClr val="tx1">
                    <a:tint val="75000"/>
                  </a:schemeClr>
                </a:solidFill>
              </a:defRPr>
            </a:lvl8pPr>
            <a:lvl9pPr marL="188103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5FA7E2-05F0-9244-8B7A-8E3373E3D4EC}" type="datetimeFigureOut">
              <a:t>9/21/15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CCCD5-629E-CF47-8C54-FB6CE6725754}" type="slidenum">
              <a:t>‹#›</a:t>
            </a:fld>
            <a:endParaRPr lang="en-US"/>
          </a:p>
        </p:txBody>
      </p:sp>
    </p:spTree>
    <p:extLst>
      <p:ext uri="{BB962C8B-B14F-4D97-AF65-F5344CB8AC3E}">
        <p14:creationId xmlns:p14="http://schemas.microsoft.com/office/powerpoint/2010/main" val="392233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5FA7E2-05F0-9244-8B7A-8E3373E3D4EC}" type="datetimeFigureOut">
              <a:t>9/21/15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CCCD5-629E-CF47-8C54-FB6CE6725754}" type="slidenum">
              <a:t>‹#›</a:t>
            </a:fld>
            <a:endParaRPr lang="en-US"/>
          </a:p>
        </p:txBody>
      </p:sp>
    </p:spTree>
    <p:extLst>
      <p:ext uri="{BB962C8B-B14F-4D97-AF65-F5344CB8AC3E}">
        <p14:creationId xmlns:p14="http://schemas.microsoft.com/office/powerpoint/2010/main" val="408614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757687"/>
            <a:ext cx="9875520" cy="37449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757687"/>
            <a:ext cx="28895040" cy="37449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5FA7E2-05F0-9244-8B7A-8E3373E3D4EC}" type="datetimeFigureOut">
              <a:t>9/21/15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CCCD5-629E-CF47-8C54-FB6CE6725754}" type="slidenum">
              <a:t>‹#›</a:t>
            </a:fld>
            <a:endParaRPr lang="en-US"/>
          </a:p>
        </p:txBody>
      </p:sp>
    </p:spTree>
    <p:extLst>
      <p:ext uri="{BB962C8B-B14F-4D97-AF65-F5344CB8AC3E}">
        <p14:creationId xmlns:p14="http://schemas.microsoft.com/office/powerpoint/2010/main" val="254395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5FA7E2-05F0-9244-8B7A-8E3373E3D4EC}" type="datetimeFigureOut">
              <a:t>9/21/15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CCCD5-629E-CF47-8C54-FB6CE6725754}" type="slidenum">
              <a:t>‹#›</a:t>
            </a:fld>
            <a:endParaRPr lang="en-US"/>
          </a:p>
        </p:txBody>
      </p:sp>
    </p:spTree>
    <p:extLst>
      <p:ext uri="{BB962C8B-B14F-4D97-AF65-F5344CB8AC3E}">
        <p14:creationId xmlns:p14="http://schemas.microsoft.com/office/powerpoint/2010/main" val="4025273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8204163"/>
            <a:ext cx="37307520" cy="8717280"/>
          </a:xfrm>
        </p:spPr>
        <p:txBody>
          <a:bodyPr anchor="t"/>
          <a:lstStyle>
            <a:lvl1pPr algn="l">
              <a:defRPr sz="20600" b="1" cap="all"/>
            </a:lvl1pPr>
          </a:lstStyle>
          <a:p>
            <a:r>
              <a:rPr lang="en-US"/>
              <a:t>Click to edit Master title style</a:t>
            </a:r>
          </a:p>
        </p:txBody>
      </p:sp>
      <p:sp>
        <p:nvSpPr>
          <p:cNvPr id="3" name="Text Placeholder 2"/>
          <p:cNvSpPr>
            <a:spLocks noGrp="1"/>
          </p:cNvSpPr>
          <p:nvPr>
            <p:ph type="body" idx="1"/>
          </p:nvPr>
        </p:nvSpPr>
        <p:spPr>
          <a:xfrm>
            <a:off x="3467102" y="18602967"/>
            <a:ext cx="37307520" cy="9601197"/>
          </a:xfrm>
        </p:spPr>
        <p:txBody>
          <a:bodyPr anchor="b"/>
          <a:lstStyle>
            <a:lvl1pPr marL="0" indent="0">
              <a:buNone/>
              <a:defRPr sz="10300">
                <a:solidFill>
                  <a:schemeClr val="tx1">
                    <a:tint val="75000"/>
                  </a:schemeClr>
                </a:solidFill>
              </a:defRPr>
            </a:lvl1pPr>
            <a:lvl2pPr marL="2351288" indent="0">
              <a:buNone/>
              <a:defRPr sz="9300">
                <a:solidFill>
                  <a:schemeClr val="tx1">
                    <a:tint val="75000"/>
                  </a:schemeClr>
                </a:solidFill>
              </a:defRPr>
            </a:lvl2pPr>
            <a:lvl3pPr marL="4702576" indent="0">
              <a:buNone/>
              <a:defRPr sz="8200">
                <a:solidFill>
                  <a:schemeClr val="tx1">
                    <a:tint val="75000"/>
                  </a:schemeClr>
                </a:solidFill>
              </a:defRPr>
            </a:lvl3pPr>
            <a:lvl4pPr marL="7053864" indent="0">
              <a:buNone/>
              <a:defRPr sz="7200">
                <a:solidFill>
                  <a:schemeClr val="tx1">
                    <a:tint val="75000"/>
                  </a:schemeClr>
                </a:solidFill>
              </a:defRPr>
            </a:lvl4pPr>
            <a:lvl5pPr marL="9405153" indent="0">
              <a:buNone/>
              <a:defRPr sz="7200">
                <a:solidFill>
                  <a:schemeClr val="tx1">
                    <a:tint val="75000"/>
                  </a:schemeClr>
                </a:solidFill>
              </a:defRPr>
            </a:lvl5pPr>
            <a:lvl6pPr marL="11756441" indent="0">
              <a:buNone/>
              <a:defRPr sz="7200">
                <a:solidFill>
                  <a:schemeClr val="tx1">
                    <a:tint val="75000"/>
                  </a:schemeClr>
                </a:solidFill>
              </a:defRPr>
            </a:lvl6pPr>
            <a:lvl7pPr marL="14107729" indent="0">
              <a:buNone/>
              <a:defRPr sz="7200">
                <a:solidFill>
                  <a:schemeClr val="tx1">
                    <a:tint val="75000"/>
                  </a:schemeClr>
                </a:solidFill>
              </a:defRPr>
            </a:lvl7pPr>
            <a:lvl8pPr marL="16459017" indent="0">
              <a:buNone/>
              <a:defRPr sz="7200">
                <a:solidFill>
                  <a:schemeClr val="tx1">
                    <a:tint val="75000"/>
                  </a:schemeClr>
                </a:solidFill>
              </a:defRPr>
            </a:lvl8pPr>
            <a:lvl9pPr marL="18810305" indent="0">
              <a:buNone/>
              <a:defRPr sz="7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5FA7E2-05F0-9244-8B7A-8E3373E3D4EC}" type="datetimeFigureOut">
              <a:t>9/21/15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CCCD5-629E-CF47-8C54-FB6CE6725754}" type="slidenum">
              <a:t>‹#›</a:t>
            </a:fld>
            <a:endParaRPr lang="en-US"/>
          </a:p>
        </p:txBody>
      </p:sp>
    </p:spTree>
    <p:extLst>
      <p:ext uri="{BB962C8B-B14F-4D97-AF65-F5344CB8AC3E}">
        <p14:creationId xmlns:p14="http://schemas.microsoft.com/office/powerpoint/2010/main" val="2871030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10241284"/>
            <a:ext cx="19385280" cy="2896616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10241284"/>
            <a:ext cx="19385280" cy="2896616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5FA7E2-05F0-9244-8B7A-8E3373E3D4EC}" type="datetimeFigureOut">
              <a:t>9/21/15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CCCD5-629E-CF47-8C54-FB6CE6725754}" type="slidenum">
              <a:t>‹#›</a:t>
            </a:fld>
            <a:endParaRPr lang="en-US"/>
          </a:p>
        </p:txBody>
      </p:sp>
    </p:spTree>
    <p:extLst>
      <p:ext uri="{BB962C8B-B14F-4D97-AF65-F5344CB8AC3E}">
        <p14:creationId xmlns:p14="http://schemas.microsoft.com/office/powerpoint/2010/main" val="2290345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9824724"/>
            <a:ext cx="19392902" cy="409447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a:t>Click to edit Master text styles</a:t>
            </a:r>
          </a:p>
        </p:txBody>
      </p:sp>
      <p:sp>
        <p:nvSpPr>
          <p:cNvPr id="4" name="Content Placeholder 3"/>
          <p:cNvSpPr>
            <a:spLocks noGrp="1"/>
          </p:cNvSpPr>
          <p:nvPr>
            <p:ph sz="half" idx="2"/>
          </p:nvPr>
        </p:nvSpPr>
        <p:spPr>
          <a:xfrm>
            <a:off x="2194560" y="13919201"/>
            <a:ext cx="19392902" cy="2528824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9824724"/>
            <a:ext cx="19400520" cy="409447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a:t>Click to edit Master text styles</a:t>
            </a:r>
          </a:p>
        </p:txBody>
      </p:sp>
      <p:sp>
        <p:nvSpPr>
          <p:cNvPr id="6" name="Content Placeholder 5"/>
          <p:cNvSpPr>
            <a:spLocks noGrp="1"/>
          </p:cNvSpPr>
          <p:nvPr>
            <p:ph sz="quarter" idx="4"/>
          </p:nvPr>
        </p:nvSpPr>
        <p:spPr>
          <a:xfrm>
            <a:off x="22296122" y="13919201"/>
            <a:ext cx="19400520" cy="2528824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5FA7E2-05F0-9244-8B7A-8E3373E3D4EC}" type="datetimeFigureOut">
              <a:t>9/21/15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BCCCD5-629E-CF47-8C54-FB6CE6725754}" type="slidenum">
              <a:t>‹#›</a:t>
            </a:fld>
            <a:endParaRPr lang="en-US"/>
          </a:p>
        </p:txBody>
      </p:sp>
    </p:spTree>
    <p:extLst>
      <p:ext uri="{BB962C8B-B14F-4D97-AF65-F5344CB8AC3E}">
        <p14:creationId xmlns:p14="http://schemas.microsoft.com/office/powerpoint/2010/main" val="300630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5FA7E2-05F0-9244-8B7A-8E3373E3D4EC}" type="datetimeFigureOut">
              <a:t>9/21/15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CCCD5-629E-CF47-8C54-FB6CE6725754}" type="slidenum">
              <a:t>‹#›</a:t>
            </a:fld>
            <a:endParaRPr lang="en-US"/>
          </a:p>
        </p:txBody>
      </p:sp>
    </p:spTree>
    <p:extLst>
      <p:ext uri="{BB962C8B-B14F-4D97-AF65-F5344CB8AC3E}">
        <p14:creationId xmlns:p14="http://schemas.microsoft.com/office/powerpoint/2010/main" val="93356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FA7E2-05F0-9244-8B7A-8E3373E3D4EC}" type="datetimeFigureOut">
              <a:t>9/21/15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BCCCD5-629E-CF47-8C54-FB6CE6725754}" type="slidenum">
              <a:t>‹#›</a:t>
            </a:fld>
            <a:endParaRPr lang="en-US"/>
          </a:p>
        </p:txBody>
      </p:sp>
    </p:spTree>
    <p:extLst>
      <p:ext uri="{BB962C8B-B14F-4D97-AF65-F5344CB8AC3E}">
        <p14:creationId xmlns:p14="http://schemas.microsoft.com/office/powerpoint/2010/main" val="256724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747520"/>
            <a:ext cx="14439902" cy="7437120"/>
          </a:xfrm>
        </p:spPr>
        <p:txBody>
          <a:bodyPr anchor="b"/>
          <a:lstStyle>
            <a:lvl1pPr algn="l">
              <a:defRPr sz="10300" b="1"/>
            </a:lvl1pPr>
          </a:lstStyle>
          <a:p>
            <a:r>
              <a:rPr lang="en-US"/>
              <a:t>Click to edit Master title style</a:t>
            </a:r>
          </a:p>
        </p:txBody>
      </p:sp>
      <p:sp>
        <p:nvSpPr>
          <p:cNvPr id="3" name="Content Placeholder 2"/>
          <p:cNvSpPr>
            <a:spLocks noGrp="1"/>
          </p:cNvSpPr>
          <p:nvPr>
            <p:ph idx="1"/>
          </p:nvPr>
        </p:nvSpPr>
        <p:spPr>
          <a:xfrm>
            <a:off x="17160240" y="1747524"/>
            <a:ext cx="24536400" cy="37459923"/>
          </a:xfrm>
        </p:spPr>
        <p:txBody>
          <a:bodyPr/>
          <a:lstStyle>
            <a:lvl1pPr>
              <a:defRPr sz="16500"/>
            </a:lvl1pPr>
            <a:lvl2pPr>
              <a:defRPr sz="14400"/>
            </a:lvl2pPr>
            <a:lvl3pPr>
              <a:defRPr sz="12300"/>
            </a:lvl3pPr>
            <a:lvl4pPr>
              <a:defRPr sz="10300"/>
            </a:lvl4pPr>
            <a:lvl5pPr>
              <a:defRPr sz="10300"/>
            </a:lvl5pPr>
            <a:lvl6pPr>
              <a:defRPr sz="10300"/>
            </a:lvl6pPr>
            <a:lvl7pPr>
              <a:defRPr sz="10300"/>
            </a:lvl7pPr>
            <a:lvl8pPr>
              <a:defRPr sz="10300"/>
            </a:lvl8pPr>
            <a:lvl9pPr>
              <a:defRPr sz="10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9184644"/>
            <a:ext cx="14439902" cy="30022803"/>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a:t>Click to edit Master text styles</a:t>
            </a:r>
          </a:p>
        </p:txBody>
      </p:sp>
      <p:sp>
        <p:nvSpPr>
          <p:cNvPr id="5" name="Date Placeholder 4"/>
          <p:cNvSpPr>
            <a:spLocks noGrp="1"/>
          </p:cNvSpPr>
          <p:nvPr>
            <p:ph type="dt" sz="half" idx="10"/>
          </p:nvPr>
        </p:nvSpPr>
        <p:spPr/>
        <p:txBody>
          <a:bodyPr/>
          <a:lstStyle/>
          <a:p>
            <a:fld id="{7B5FA7E2-05F0-9244-8B7A-8E3373E3D4EC}" type="datetimeFigureOut">
              <a:t>9/21/15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CCCD5-629E-CF47-8C54-FB6CE6725754}" type="slidenum">
              <a:t>‹#›</a:t>
            </a:fld>
            <a:endParaRPr lang="en-US"/>
          </a:p>
        </p:txBody>
      </p:sp>
    </p:spTree>
    <p:extLst>
      <p:ext uri="{BB962C8B-B14F-4D97-AF65-F5344CB8AC3E}">
        <p14:creationId xmlns:p14="http://schemas.microsoft.com/office/powerpoint/2010/main" val="2192816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30723841"/>
            <a:ext cx="26334720" cy="3627123"/>
          </a:xfrm>
        </p:spPr>
        <p:txBody>
          <a:bodyPr anchor="b"/>
          <a:lstStyle>
            <a:lvl1pPr algn="l">
              <a:defRPr sz="10300" b="1"/>
            </a:lvl1pPr>
          </a:lstStyle>
          <a:p>
            <a:r>
              <a:rPr lang="en-US"/>
              <a:t>Click to edit Master title style</a:t>
            </a:r>
          </a:p>
        </p:txBody>
      </p:sp>
      <p:sp>
        <p:nvSpPr>
          <p:cNvPr id="3" name="Picture Placeholder 2"/>
          <p:cNvSpPr>
            <a:spLocks noGrp="1"/>
          </p:cNvSpPr>
          <p:nvPr>
            <p:ph type="pic" idx="1"/>
          </p:nvPr>
        </p:nvSpPr>
        <p:spPr>
          <a:xfrm>
            <a:off x="8602982" y="3921760"/>
            <a:ext cx="26334720" cy="26334720"/>
          </a:xfrm>
        </p:spPr>
        <p:txBody>
          <a:bodyPr/>
          <a:lstStyle>
            <a:lvl1pPr marL="0" indent="0">
              <a:buNone/>
              <a:defRPr sz="16500"/>
            </a:lvl1pPr>
            <a:lvl2pPr marL="2351288" indent="0">
              <a:buNone/>
              <a:defRPr sz="14400"/>
            </a:lvl2pPr>
            <a:lvl3pPr marL="4702576" indent="0">
              <a:buNone/>
              <a:defRPr sz="12300"/>
            </a:lvl3pPr>
            <a:lvl4pPr marL="7053864" indent="0">
              <a:buNone/>
              <a:defRPr sz="10300"/>
            </a:lvl4pPr>
            <a:lvl5pPr marL="9405153" indent="0">
              <a:buNone/>
              <a:defRPr sz="10300"/>
            </a:lvl5pPr>
            <a:lvl6pPr marL="11756441" indent="0">
              <a:buNone/>
              <a:defRPr sz="10300"/>
            </a:lvl6pPr>
            <a:lvl7pPr marL="14107729" indent="0">
              <a:buNone/>
              <a:defRPr sz="10300"/>
            </a:lvl7pPr>
            <a:lvl8pPr marL="16459017" indent="0">
              <a:buNone/>
              <a:defRPr sz="10300"/>
            </a:lvl8pPr>
            <a:lvl9pPr marL="18810305" indent="0">
              <a:buNone/>
              <a:defRPr sz="10300"/>
            </a:lvl9pPr>
          </a:lstStyle>
          <a:p>
            <a:endParaRPr lang="en-US"/>
          </a:p>
        </p:txBody>
      </p:sp>
      <p:sp>
        <p:nvSpPr>
          <p:cNvPr id="4" name="Text Placeholder 3"/>
          <p:cNvSpPr>
            <a:spLocks noGrp="1"/>
          </p:cNvSpPr>
          <p:nvPr>
            <p:ph type="body" sz="half" idx="2"/>
          </p:nvPr>
        </p:nvSpPr>
        <p:spPr>
          <a:xfrm>
            <a:off x="8602982" y="34350964"/>
            <a:ext cx="26334720" cy="5151117"/>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a:t>Click to edit Master text styles</a:t>
            </a:r>
          </a:p>
        </p:txBody>
      </p:sp>
      <p:sp>
        <p:nvSpPr>
          <p:cNvPr id="5" name="Date Placeholder 4"/>
          <p:cNvSpPr>
            <a:spLocks noGrp="1"/>
          </p:cNvSpPr>
          <p:nvPr>
            <p:ph type="dt" sz="half" idx="10"/>
          </p:nvPr>
        </p:nvSpPr>
        <p:spPr/>
        <p:txBody>
          <a:bodyPr/>
          <a:lstStyle/>
          <a:p>
            <a:fld id="{7B5FA7E2-05F0-9244-8B7A-8E3373E3D4EC}" type="datetimeFigureOut">
              <a:t>9/21/15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CCCD5-629E-CF47-8C54-FB6CE6725754}" type="slidenum">
              <a:t>‹#›</a:t>
            </a:fld>
            <a:endParaRPr lang="en-US"/>
          </a:p>
        </p:txBody>
      </p:sp>
    </p:spTree>
    <p:extLst>
      <p:ext uri="{BB962C8B-B14F-4D97-AF65-F5344CB8AC3E}">
        <p14:creationId xmlns:p14="http://schemas.microsoft.com/office/powerpoint/2010/main" val="11505145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757683"/>
            <a:ext cx="39502080" cy="7315200"/>
          </a:xfrm>
          <a:prstGeom prst="rect">
            <a:avLst/>
          </a:prstGeom>
        </p:spPr>
        <p:txBody>
          <a:bodyPr vert="horz" lIns="470258" tIns="235129" rIns="470258" bIns="235129" rtlCol="0" anchor="ctr">
            <a:normAutofit/>
          </a:bodyPr>
          <a:lstStyle/>
          <a:p>
            <a:r>
              <a:rPr lang="en-US"/>
              <a:t>Click to edit Master title style</a:t>
            </a:r>
          </a:p>
        </p:txBody>
      </p:sp>
      <p:sp>
        <p:nvSpPr>
          <p:cNvPr id="3" name="Text Placeholder 2"/>
          <p:cNvSpPr>
            <a:spLocks noGrp="1"/>
          </p:cNvSpPr>
          <p:nvPr>
            <p:ph type="body" idx="1"/>
          </p:nvPr>
        </p:nvSpPr>
        <p:spPr>
          <a:xfrm>
            <a:off x="2194560" y="10241284"/>
            <a:ext cx="39502080" cy="28966163"/>
          </a:xfrm>
          <a:prstGeom prst="rect">
            <a:avLst/>
          </a:prstGeom>
        </p:spPr>
        <p:txBody>
          <a:bodyPr vert="horz" lIns="470258" tIns="235129" rIns="470258" bIns="23512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40680643"/>
            <a:ext cx="10241280" cy="2336800"/>
          </a:xfrm>
          <a:prstGeom prst="rect">
            <a:avLst/>
          </a:prstGeom>
        </p:spPr>
        <p:txBody>
          <a:bodyPr vert="horz" lIns="470258" tIns="235129" rIns="470258" bIns="235129" rtlCol="0" anchor="ctr"/>
          <a:lstStyle>
            <a:lvl1pPr algn="l">
              <a:defRPr sz="6200">
                <a:solidFill>
                  <a:schemeClr val="tx1">
                    <a:tint val="75000"/>
                  </a:schemeClr>
                </a:solidFill>
              </a:defRPr>
            </a:lvl1pPr>
          </a:lstStyle>
          <a:p>
            <a:fld id="{7B5FA7E2-05F0-9244-8B7A-8E3373E3D4EC}" type="datetimeFigureOut">
              <a:t>9/21/15</a:t>
            </a:fld>
            <a:endParaRPr lang="en-US"/>
          </a:p>
        </p:txBody>
      </p:sp>
      <p:sp>
        <p:nvSpPr>
          <p:cNvPr id="5" name="Footer Placeholder 4"/>
          <p:cNvSpPr>
            <a:spLocks noGrp="1"/>
          </p:cNvSpPr>
          <p:nvPr>
            <p:ph type="ftr" sz="quarter" idx="3"/>
          </p:nvPr>
        </p:nvSpPr>
        <p:spPr>
          <a:xfrm>
            <a:off x="14996160" y="40680643"/>
            <a:ext cx="13898880" cy="2336800"/>
          </a:xfrm>
          <a:prstGeom prst="rect">
            <a:avLst/>
          </a:prstGeom>
        </p:spPr>
        <p:txBody>
          <a:bodyPr vert="horz" lIns="470258" tIns="235129" rIns="470258" bIns="235129" rtlCol="0" anchor="ctr"/>
          <a:lstStyle>
            <a:lvl1pPr algn="ctr">
              <a:defRPr sz="6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40680643"/>
            <a:ext cx="10241280" cy="2336800"/>
          </a:xfrm>
          <a:prstGeom prst="rect">
            <a:avLst/>
          </a:prstGeom>
        </p:spPr>
        <p:txBody>
          <a:bodyPr vert="horz" lIns="470258" tIns="235129" rIns="470258" bIns="235129" rtlCol="0" anchor="ctr"/>
          <a:lstStyle>
            <a:lvl1pPr algn="r">
              <a:defRPr sz="6200">
                <a:solidFill>
                  <a:schemeClr val="tx1">
                    <a:tint val="75000"/>
                  </a:schemeClr>
                </a:solidFill>
              </a:defRPr>
            </a:lvl1pPr>
          </a:lstStyle>
          <a:p>
            <a:fld id="{91BCCCD5-629E-CF47-8C54-FB6CE6725754}" type="slidenum">
              <a:t>‹#›</a:t>
            </a:fld>
            <a:endParaRPr lang="en-US"/>
          </a:p>
        </p:txBody>
      </p:sp>
    </p:spTree>
    <p:extLst>
      <p:ext uri="{BB962C8B-B14F-4D97-AF65-F5344CB8AC3E}">
        <p14:creationId xmlns:p14="http://schemas.microsoft.com/office/powerpoint/2010/main" val="3892645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351288" rtl="0" eaLnBrk="1" latinLnBrk="0" hangingPunct="1">
        <a:spcBef>
          <a:spcPct val="0"/>
        </a:spcBef>
        <a:buNone/>
        <a:defRPr sz="22600" kern="1200">
          <a:solidFill>
            <a:schemeClr val="tx1"/>
          </a:solidFill>
          <a:latin typeface="+mj-lt"/>
          <a:ea typeface="+mj-ea"/>
          <a:cs typeface="+mj-cs"/>
        </a:defRPr>
      </a:lvl1pPr>
    </p:titleStyle>
    <p:bodyStyle>
      <a:lvl1pPr marL="1763466" indent="-1763466" algn="l" defTabSz="2351288" rtl="0" eaLnBrk="1" latinLnBrk="0" hangingPunct="1">
        <a:spcBef>
          <a:spcPct val="20000"/>
        </a:spcBef>
        <a:buFont typeface="Arial"/>
        <a:buChar char="•"/>
        <a:defRPr sz="16500" kern="1200">
          <a:solidFill>
            <a:schemeClr val="tx1"/>
          </a:solidFill>
          <a:latin typeface="+mn-lt"/>
          <a:ea typeface="+mn-ea"/>
          <a:cs typeface="+mn-cs"/>
        </a:defRPr>
      </a:lvl1pPr>
      <a:lvl2pPr marL="3820843" indent="-1469555" algn="l" defTabSz="2351288" rtl="0" eaLnBrk="1" latinLnBrk="0" hangingPunct="1">
        <a:spcBef>
          <a:spcPct val="20000"/>
        </a:spcBef>
        <a:buFont typeface="Arial"/>
        <a:buChar char="–"/>
        <a:defRPr sz="14400" kern="1200">
          <a:solidFill>
            <a:schemeClr val="tx1"/>
          </a:solidFill>
          <a:latin typeface="+mn-lt"/>
          <a:ea typeface="+mn-ea"/>
          <a:cs typeface="+mn-cs"/>
        </a:defRPr>
      </a:lvl2pPr>
      <a:lvl3pPr marL="5878220" indent="-1175644" algn="l" defTabSz="2351288" rtl="0" eaLnBrk="1" latinLnBrk="0" hangingPunct="1">
        <a:spcBef>
          <a:spcPct val="20000"/>
        </a:spcBef>
        <a:buFont typeface="Arial"/>
        <a:buChar char="•"/>
        <a:defRPr sz="12300" kern="1200">
          <a:solidFill>
            <a:schemeClr val="tx1"/>
          </a:solidFill>
          <a:latin typeface="+mn-lt"/>
          <a:ea typeface="+mn-ea"/>
          <a:cs typeface="+mn-cs"/>
        </a:defRPr>
      </a:lvl3pPr>
      <a:lvl4pPr marL="8229509" indent="-1175644" algn="l" defTabSz="2351288" rtl="0" eaLnBrk="1" latinLnBrk="0" hangingPunct="1">
        <a:spcBef>
          <a:spcPct val="20000"/>
        </a:spcBef>
        <a:buFont typeface="Arial"/>
        <a:buChar char="–"/>
        <a:defRPr sz="10300" kern="1200">
          <a:solidFill>
            <a:schemeClr val="tx1"/>
          </a:solidFill>
          <a:latin typeface="+mn-lt"/>
          <a:ea typeface="+mn-ea"/>
          <a:cs typeface="+mn-cs"/>
        </a:defRPr>
      </a:lvl4pPr>
      <a:lvl5pPr marL="10580797" indent="-1175644" algn="l" defTabSz="2351288" rtl="0" eaLnBrk="1" latinLnBrk="0" hangingPunct="1">
        <a:spcBef>
          <a:spcPct val="20000"/>
        </a:spcBef>
        <a:buFont typeface="Arial"/>
        <a:buChar char="»"/>
        <a:defRPr sz="10300" kern="1200">
          <a:solidFill>
            <a:schemeClr val="tx1"/>
          </a:solidFill>
          <a:latin typeface="+mn-lt"/>
          <a:ea typeface="+mn-ea"/>
          <a:cs typeface="+mn-cs"/>
        </a:defRPr>
      </a:lvl5pPr>
      <a:lvl6pPr marL="12932085" indent="-1175644" algn="l" defTabSz="2351288" rtl="0" eaLnBrk="1" latinLnBrk="0" hangingPunct="1">
        <a:spcBef>
          <a:spcPct val="20000"/>
        </a:spcBef>
        <a:buFont typeface="Arial"/>
        <a:buChar char="•"/>
        <a:defRPr sz="10300" kern="1200">
          <a:solidFill>
            <a:schemeClr val="tx1"/>
          </a:solidFill>
          <a:latin typeface="+mn-lt"/>
          <a:ea typeface="+mn-ea"/>
          <a:cs typeface="+mn-cs"/>
        </a:defRPr>
      </a:lvl6pPr>
      <a:lvl7pPr marL="15283373" indent="-1175644" algn="l" defTabSz="2351288" rtl="0" eaLnBrk="1" latinLnBrk="0" hangingPunct="1">
        <a:spcBef>
          <a:spcPct val="20000"/>
        </a:spcBef>
        <a:buFont typeface="Arial"/>
        <a:buChar char="•"/>
        <a:defRPr sz="10300" kern="1200">
          <a:solidFill>
            <a:schemeClr val="tx1"/>
          </a:solidFill>
          <a:latin typeface="+mn-lt"/>
          <a:ea typeface="+mn-ea"/>
          <a:cs typeface="+mn-cs"/>
        </a:defRPr>
      </a:lvl7pPr>
      <a:lvl8pPr marL="17634661" indent="-1175644" algn="l" defTabSz="2351288" rtl="0" eaLnBrk="1" latinLnBrk="0" hangingPunct="1">
        <a:spcBef>
          <a:spcPct val="20000"/>
        </a:spcBef>
        <a:buFont typeface="Arial"/>
        <a:buChar char="•"/>
        <a:defRPr sz="10300" kern="1200">
          <a:solidFill>
            <a:schemeClr val="tx1"/>
          </a:solidFill>
          <a:latin typeface="+mn-lt"/>
          <a:ea typeface="+mn-ea"/>
          <a:cs typeface="+mn-cs"/>
        </a:defRPr>
      </a:lvl8pPr>
      <a:lvl9pPr marL="19985949" indent="-1175644" algn="l" defTabSz="2351288" rtl="0" eaLnBrk="1" latinLnBrk="0" hangingPunct="1">
        <a:spcBef>
          <a:spcPct val="20000"/>
        </a:spcBef>
        <a:buFont typeface="Arial"/>
        <a:buChar char="•"/>
        <a:defRPr sz="10300" kern="1200">
          <a:solidFill>
            <a:schemeClr val="tx1"/>
          </a:solidFill>
          <a:latin typeface="+mn-lt"/>
          <a:ea typeface="+mn-ea"/>
          <a:cs typeface="+mn-cs"/>
        </a:defRPr>
      </a:lvl9pPr>
    </p:bodyStyle>
    <p:otherStyle>
      <a:defPPr>
        <a:defRPr lang="en-US"/>
      </a:defPPr>
      <a:lvl1pPr marL="0" algn="l" defTabSz="2351288" rtl="0" eaLnBrk="1" latinLnBrk="0" hangingPunct="1">
        <a:defRPr sz="9300" kern="1200">
          <a:solidFill>
            <a:schemeClr val="tx1"/>
          </a:solidFill>
          <a:latin typeface="+mn-lt"/>
          <a:ea typeface="+mn-ea"/>
          <a:cs typeface="+mn-cs"/>
        </a:defRPr>
      </a:lvl1pPr>
      <a:lvl2pPr marL="2351288" algn="l" defTabSz="2351288" rtl="0" eaLnBrk="1" latinLnBrk="0" hangingPunct="1">
        <a:defRPr sz="9300" kern="1200">
          <a:solidFill>
            <a:schemeClr val="tx1"/>
          </a:solidFill>
          <a:latin typeface="+mn-lt"/>
          <a:ea typeface="+mn-ea"/>
          <a:cs typeface="+mn-cs"/>
        </a:defRPr>
      </a:lvl2pPr>
      <a:lvl3pPr marL="4702576" algn="l" defTabSz="2351288" rtl="0" eaLnBrk="1" latinLnBrk="0" hangingPunct="1">
        <a:defRPr sz="9300" kern="1200">
          <a:solidFill>
            <a:schemeClr val="tx1"/>
          </a:solidFill>
          <a:latin typeface="+mn-lt"/>
          <a:ea typeface="+mn-ea"/>
          <a:cs typeface="+mn-cs"/>
        </a:defRPr>
      </a:lvl3pPr>
      <a:lvl4pPr marL="7053864" algn="l" defTabSz="2351288" rtl="0" eaLnBrk="1" latinLnBrk="0" hangingPunct="1">
        <a:defRPr sz="9300" kern="1200">
          <a:solidFill>
            <a:schemeClr val="tx1"/>
          </a:solidFill>
          <a:latin typeface="+mn-lt"/>
          <a:ea typeface="+mn-ea"/>
          <a:cs typeface="+mn-cs"/>
        </a:defRPr>
      </a:lvl4pPr>
      <a:lvl5pPr marL="9405153" algn="l" defTabSz="2351288" rtl="0" eaLnBrk="1" latinLnBrk="0" hangingPunct="1">
        <a:defRPr sz="9300" kern="1200">
          <a:solidFill>
            <a:schemeClr val="tx1"/>
          </a:solidFill>
          <a:latin typeface="+mn-lt"/>
          <a:ea typeface="+mn-ea"/>
          <a:cs typeface="+mn-cs"/>
        </a:defRPr>
      </a:lvl5pPr>
      <a:lvl6pPr marL="11756441" algn="l" defTabSz="2351288" rtl="0" eaLnBrk="1" latinLnBrk="0" hangingPunct="1">
        <a:defRPr sz="9300" kern="1200">
          <a:solidFill>
            <a:schemeClr val="tx1"/>
          </a:solidFill>
          <a:latin typeface="+mn-lt"/>
          <a:ea typeface="+mn-ea"/>
          <a:cs typeface="+mn-cs"/>
        </a:defRPr>
      </a:lvl6pPr>
      <a:lvl7pPr marL="14107729" algn="l" defTabSz="2351288" rtl="0" eaLnBrk="1" latinLnBrk="0" hangingPunct="1">
        <a:defRPr sz="9300" kern="1200">
          <a:solidFill>
            <a:schemeClr val="tx1"/>
          </a:solidFill>
          <a:latin typeface="+mn-lt"/>
          <a:ea typeface="+mn-ea"/>
          <a:cs typeface="+mn-cs"/>
        </a:defRPr>
      </a:lvl7pPr>
      <a:lvl8pPr marL="16459017" algn="l" defTabSz="2351288" rtl="0" eaLnBrk="1" latinLnBrk="0" hangingPunct="1">
        <a:defRPr sz="9300" kern="1200">
          <a:solidFill>
            <a:schemeClr val="tx1"/>
          </a:solidFill>
          <a:latin typeface="+mn-lt"/>
          <a:ea typeface="+mn-ea"/>
          <a:cs typeface="+mn-cs"/>
        </a:defRPr>
      </a:lvl8pPr>
      <a:lvl9pPr marL="18810305" algn="l" defTabSz="2351288"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hyperlink" Target="http://genome.ucsc.edu/goldenPath/help" TargetMode="External"/><Relationship Id="rId21" Type="http://schemas.openxmlformats.org/officeDocument/2006/relationships/hyperlink" Target="http://genome.ucsc.edu/training" TargetMode="External"/><Relationship Id="rId22" Type="http://schemas.openxmlformats.org/officeDocument/2006/relationships/hyperlink" Target="http://dx.doi.org/10.1101/027037" TargetMode="External"/><Relationship Id="rId23" Type="http://schemas.openxmlformats.org/officeDocument/2006/relationships/image" Target="../media/image18.png"/><Relationship Id="rId24" Type="http://schemas.openxmlformats.org/officeDocument/2006/relationships/image" Target="../media/image19.png"/><Relationship Id="rId25" Type="http://schemas.openxmlformats.org/officeDocument/2006/relationships/image" Target="../media/image20.tiff"/><Relationship Id="rId26" Type="http://schemas.openxmlformats.org/officeDocument/2006/relationships/image" Target="../media/image21.png"/><Relationship Id="rId27" Type="http://schemas.openxmlformats.org/officeDocument/2006/relationships/image" Target="../media/image22.png"/><Relationship Id="rId28" Type="http://schemas.openxmlformats.org/officeDocument/2006/relationships/image" Target="../media/image23.png"/><Relationship Id="rId29" Type="http://schemas.openxmlformats.org/officeDocument/2006/relationships/image" Target="../media/image24.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genome.ucsc.edu" TargetMode="Externa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1523705" y="20456029"/>
            <a:ext cx="10702576" cy="6528015"/>
          </a:xfrm>
          <a:prstGeom prst="rect">
            <a:avLst/>
          </a:prstGeom>
          <a:solidFill>
            <a:srgbClr val="FFF3C7">
              <a:alpha val="14000"/>
            </a:srgb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1523705" y="28632087"/>
            <a:ext cx="10771138" cy="6700138"/>
          </a:xfrm>
          <a:prstGeom prst="rect">
            <a:avLst/>
          </a:prstGeom>
          <a:solidFill>
            <a:srgbClr val="FFF3C7">
              <a:alpha val="14000"/>
            </a:srgb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7" name="Picture 146"/>
          <p:cNvPicPr>
            <a:picLocks noChangeAspect="1"/>
          </p:cNvPicPr>
          <p:nvPr/>
        </p:nvPicPr>
        <p:blipFill>
          <a:blip r:embed="rId2"/>
          <a:stretch>
            <a:fillRect/>
          </a:stretch>
        </p:blipFill>
        <p:spPr>
          <a:xfrm>
            <a:off x="13053933" y="9525387"/>
            <a:ext cx="18137847" cy="14347296"/>
          </a:xfrm>
          <a:prstGeom prst="rect">
            <a:avLst/>
          </a:prstGeom>
          <a:ln>
            <a:solidFill>
              <a:schemeClr val="tx1">
                <a:lumMod val="50000"/>
                <a:lumOff val="50000"/>
              </a:schemeClr>
            </a:solidFill>
          </a:ln>
        </p:spPr>
      </p:pic>
      <p:sp>
        <p:nvSpPr>
          <p:cNvPr id="13314" name="Rectangle 2"/>
          <p:cNvSpPr>
            <a:spLocks noGrp="1" noChangeArrowheads="1"/>
          </p:cNvSpPr>
          <p:nvPr>
            <p:ph type="ctrTitle"/>
          </p:nvPr>
        </p:nvSpPr>
        <p:spPr>
          <a:xfrm>
            <a:off x="5952291" y="1658167"/>
            <a:ext cx="35841522" cy="1146629"/>
          </a:xfrm>
          <a:noFill/>
          <a:ln>
            <a:noFill/>
          </a:ln>
        </p:spPr>
        <p:txBody>
          <a:bodyPr>
            <a:noAutofit/>
          </a:bodyPr>
          <a:lstStyle/>
          <a:p>
            <a:r>
              <a:rPr lang="en-US" sz="8000" b="1">
                <a:solidFill>
                  <a:schemeClr val="tx2"/>
                </a:solidFill>
                <a:latin typeface="Calibri"/>
                <a:ea typeface="Osaka" charset="0"/>
                <a:cs typeface="Calibri"/>
              </a:rPr>
              <a:t>Visualizing proteomics data in genomic context using the UCSC Genome Browser</a:t>
            </a:r>
          </a:p>
        </p:txBody>
      </p:sp>
      <p:sp>
        <p:nvSpPr>
          <p:cNvPr id="13315" name="Rectangle 3"/>
          <p:cNvSpPr>
            <a:spLocks noGrp="1" noChangeArrowheads="1"/>
          </p:cNvSpPr>
          <p:nvPr>
            <p:ph type="subTitle" idx="1"/>
          </p:nvPr>
        </p:nvSpPr>
        <p:spPr>
          <a:xfrm>
            <a:off x="5952292" y="3594101"/>
            <a:ext cx="36695077" cy="5067300"/>
          </a:xfrm>
          <a:noFill/>
        </p:spPr>
        <p:txBody>
          <a:bodyPr>
            <a:normAutofit fontScale="25000" lnSpcReduction="20000"/>
          </a:bodyPr>
          <a:lstStyle/>
          <a:p>
            <a:pPr algn="l"/>
            <a:r>
              <a:rPr lang="en-US" altLang="ja-JP" sz="17600">
                <a:solidFill>
                  <a:schemeClr val="tx1"/>
                </a:solidFill>
                <a:latin typeface="Calibri"/>
                <a:ea typeface="ＭＳ 明朝"/>
                <a:cs typeface="Calibri"/>
              </a:rPr>
              <a:t>Kate R. Rosenbloom, Hiram Clawson, Mark Diekhans, Luvina Guruvadoo, Rachel A. Harte</a:t>
            </a:r>
            <a:r>
              <a:rPr lang="en-US" altLang="ja-JP" sz="17600" baseline="30000">
                <a:solidFill>
                  <a:schemeClr val="tx1"/>
                </a:solidFill>
                <a:latin typeface="Calibri"/>
                <a:ea typeface="ＭＳ 明朝"/>
                <a:cs typeface="Calibri"/>
              </a:rPr>
              <a:t>1,2</a:t>
            </a:r>
            <a:r>
              <a:rPr lang="en-US" altLang="ja-JP" sz="17600">
                <a:solidFill>
                  <a:schemeClr val="tx1"/>
                </a:solidFill>
                <a:latin typeface="Calibri"/>
                <a:ea typeface="ＭＳ 明朝"/>
                <a:cs typeface="Calibri"/>
              </a:rPr>
              <a:t>, Donna Karolchik, Brian T. Lee, Brian J. Raney, Ann S. Zweig, </a:t>
            </a:r>
            <a:r>
              <a:rPr lang="en-US" altLang="ja-JP" sz="17600">
                <a:solidFill>
                  <a:schemeClr val="tx1"/>
                </a:solidFill>
                <a:ea typeface="ＭＳ 明朝"/>
                <a:cs typeface="Calibri"/>
              </a:rPr>
              <a:t>David Haussler</a:t>
            </a:r>
            <a:r>
              <a:rPr lang="en-US" altLang="ja-JP" sz="17600" baseline="30000">
                <a:solidFill>
                  <a:schemeClr val="tx1"/>
                </a:solidFill>
                <a:ea typeface="ＭＳ 明朝"/>
                <a:cs typeface="Calibri"/>
              </a:rPr>
              <a:t>1,3</a:t>
            </a:r>
            <a:r>
              <a:rPr lang="en-US" altLang="ja-JP" sz="17600">
                <a:solidFill>
                  <a:schemeClr val="tx1"/>
                </a:solidFill>
                <a:ea typeface="ＭＳ 明朝"/>
                <a:cs typeface="Calibri"/>
              </a:rPr>
              <a:t>, Robert M. Kuhn, W. James Kent</a:t>
            </a:r>
            <a:r>
              <a:rPr lang="en-US" altLang="ja-JP" sz="17600" baseline="30000">
                <a:solidFill>
                  <a:schemeClr val="tx1"/>
                </a:solidFill>
                <a:ea typeface="ＭＳ 明朝"/>
                <a:cs typeface="Calibri"/>
              </a:rPr>
              <a:t> </a:t>
            </a:r>
          </a:p>
          <a:p>
            <a:pPr algn="l"/>
            <a:endParaRPr lang="en-US" altLang="ja-JP" sz="5600" baseline="30000">
              <a:solidFill>
                <a:schemeClr val="tx1"/>
              </a:solidFill>
              <a:ea typeface="ＭＳ 明朝"/>
              <a:cs typeface="Calibri"/>
            </a:endParaRPr>
          </a:p>
          <a:p>
            <a:pPr algn="l"/>
            <a:r>
              <a:rPr lang="en-US" altLang="ja-JP" sz="14400" baseline="30000">
                <a:solidFill>
                  <a:schemeClr val="tx1"/>
                </a:solidFill>
                <a:ea typeface="ＭＳ 明朝"/>
                <a:cs typeface="Calibri"/>
              </a:rPr>
              <a:t>	</a:t>
            </a:r>
            <a:r>
              <a:rPr lang="en-US" altLang="ja-JP" sz="14400">
                <a:solidFill>
                  <a:schemeClr val="tx1"/>
                </a:solidFill>
                <a:ea typeface="ＭＳ 明朝"/>
                <a:cs typeface="Calibri"/>
              </a:rPr>
              <a:t>    		     </a:t>
            </a:r>
            <a:r>
              <a:rPr lang="en-US" altLang="ja-JP" sz="16000">
                <a:solidFill>
                  <a:schemeClr val="tx1"/>
                </a:solidFill>
                <a:ea typeface="ＭＳ 明朝"/>
                <a:cs typeface="Calibri"/>
              </a:rPr>
              <a:t> </a:t>
            </a:r>
            <a:r>
              <a:rPr lang="en-US" altLang="ja-JP" sz="16000" baseline="30000">
                <a:solidFill>
                  <a:schemeClr val="tx2"/>
                </a:solidFill>
                <a:ea typeface="ＭＳ 明朝"/>
                <a:cs typeface="Calibri"/>
              </a:rPr>
              <a:t>1</a:t>
            </a:r>
            <a:r>
              <a:rPr lang="en-US" altLang="ja-JP" sz="16000">
                <a:solidFill>
                  <a:schemeClr val="tx1"/>
                </a:solidFill>
                <a:ea typeface="ＭＳ 明朝"/>
                <a:cs typeface="Calibri"/>
              </a:rPr>
              <a:t> </a:t>
            </a:r>
            <a:r>
              <a:rPr lang="en-US" altLang="ja-JP" sz="16000">
                <a:solidFill>
                  <a:schemeClr val="tx2"/>
                </a:solidFill>
                <a:ea typeface="ＭＳ 明朝"/>
                <a:cs typeface="Calibri"/>
              </a:rPr>
              <a:t>UC Santa Cruz Genomics Institute, and </a:t>
            </a:r>
            <a:r>
              <a:rPr lang="en-US" altLang="ja-JP" sz="16000" baseline="30000">
                <a:solidFill>
                  <a:schemeClr val="tx2"/>
                </a:solidFill>
                <a:ea typeface="ＭＳ 明朝"/>
                <a:cs typeface="Calibri"/>
              </a:rPr>
              <a:t>3</a:t>
            </a:r>
            <a:r>
              <a:rPr lang="en-US" altLang="ja-JP" sz="16000">
                <a:solidFill>
                  <a:schemeClr val="tx2"/>
                </a:solidFill>
                <a:ea typeface="ＭＳ 明朝"/>
                <a:cs typeface="Calibri"/>
              </a:rPr>
              <a:t>Howard Hughes Medical Institute, University of California Santa Cruz, SC, CA, USA</a:t>
            </a:r>
          </a:p>
          <a:p>
            <a:pPr algn="l"/>
            <a:r>
              <a:rPr lang="en-US" altLang="ja-JP" sz="16000" baseline="30000">
                <a:solidFill>
                  <a:schemeClr val="tx2"/>
                </a:solidFill>
                <a:ea typeface="ＭＳ 明朝"/>
                <a:cs typeface="Calibri"/>
              </a:rPr>
              <a:t>	</a:t>
            </a:r>
            <a:r>
              <a:rPr lang="en-US" altLang="ja-JP" sz="16000">
                <a:solidFill>
                  <a:schemeClr val="tx2"/>
                </a:solidFill>
                <a:ea typeface="ＭＳ 明朝"/>
                <a:cs typeface="Calibri"/>
              </a:rPr>
              <a:t>  		     </a:t>
            </a:r>
            <a:r>
              <a:rPr lang="en-US" altLang="ja-JP" sz="16000" baseline="30000">
                <a:solidFill>
                  <a:schemeClr val="tx2"/>
                </a:solidFill>
                <a:ea typeface="ＭＳ 明朝"/>
                <a:cs typeface="Calibri"/>
              </a:rPr>
              <a:t>2</a:t>
            </a:r>
            <a:r>
              <a:rPr lang="en-US" altLang="ja-JP" sz="16000">
                <a:solidFill>
                  <a:schemeClr val="tx2"/>
                </a:solidFill>
                <a:ea typeface="ＭＳ 明朝"/>
                <a:cs typeface="Calibri"/>
              </a:rPr>
              <a:t> Invitae, San Francisco, CA, USA</a:t>
            </a:r>
          </a:p>
          <a:p>
            <a:pPr algn="l"/>
            <a:endParaRPr lang="en-US" altLang="ja-JP" sz="5600" baseline="30000">
              <a:solidFill>
                <a:schemeClr val="tx1"/>
              </a:solidFill>
              <a:ea typeface="ＭＳ 明朝"/>
              <a:cs typeface="Calibri"/>
            </a:endParaRPr>
          </a:p>
          <a:p>
            <a:pPr algn="l"/>
            <a:r>
              <a:rPr lang="en-US" altLang="ja-JP" sz="17600">
                <a:solidFill>
                  <a:schemeClr val="tx1"/>
                </a:solidFill>
                <a:ea typeface="ＭＳ 明朝"/>
                <a:cs typeface="Calibri"/>
              </a:rPr>
              <a:t>Zhi Sun, Eric W. Deutsch		       </a:t>
            </a:r>
            <a:r>
              <a:rPr lang="en-US" altLang="ja-JP" sz="16000">
                <a:solidFill>
                  <a:schemeClr val="tx1"/>
                </a:solidFill>
                <a:ea typeface="ＭＳ 明朝"/>
                <a:cs typeface="Calibri"/>
              </a:rPr>
              <a:t> </a:t>
            </a:r>
            <a:r>
              <a:rPr lang="en-US" altLang="ja-JP" sz="16000">
                <a:solidFill>
                  <a:schemeClr val="tx2"/>
                </a:solidFill>
                <a:ea typeface="ＭＳ 明朝"/>
                <a:cs typeface="Calibri"/>
              </a:rPr>
              <a:t>Institute for Systems Biology, Seattle, WA, USA</a:t>
            </a:r>
          </a:p>
          <a:p>
            <a:pPr algn="l"/>
            <a:r>
              <a:rPr lang="en-US" altLang="ja-JP" sz="17600">
                <a:solidFill>
                  <a:schemeClr val="tx1"/>
                </a:solidFill>
                <a:latin typeface="Calibri"/>
                <a:ea typeface="ＭＳ 明朝"/>
                <a:cs typeface="Calibri"/>
              </a:rPr>
              <a:t>Christopher R. Kinsinger, Henry Rodriguez</a:t>
            </a:r>
            <a:r>
              <a:rPr lang="en-US" altLang="ja-JP" sz="17600" baseline="30000">
                <a:solidFill>
                  <a:schemeClr val="tx1"/>
                </a:solidFill>
                <a:latin typeface="Calibri"/>
                <a:ea typeface="ＭＳ 明朝"/>
                <a:cs typeface="Calibri"/>
              </a:rPr>
              <a:t> </a:t>
            </a:r>
            <a:r>
              <a:rPr lang="en-US" altLang="ja-JP" sz="17600">
                <a:solidFill>
                  <a:schemeClr val="tx1"/>
                </a:solidFill>
                <a:latin typeface="Calibri"/>
                <a:ea typeface="ＭＳ 明朝"/>
                <a:cs typeface="Calibri"/>
              </a:rPr>
              <a:t>       </a:t>
            </a:r>
            <a:r>
              <a:rPr lang="en-US" altLang="ja-JP" sz="16000">
                <a:solidFill>
                  <a:schemeClr val="tx2"/>
                </a:solidFill>
                <a:ea typeface="ＭＳ 明朝"/>
                <a:cs typeface="Calibri"/>
              </a:rPr>
              <a:t>National Cancer Institute, National Institutes of Health, Bethesda, MD, USA</a:t>
            </a:r>
            <a:endParaRPr lang="en-US" altLang="ja-JP" sz="16000">
              <a:solidFill>
                <a:schemeClr val="tx1"/>
              </a:solidFill>
              <a:latin typeface="Calibri"/>
              <a:ea typeface="ＭＳ 明朝"/>
              <a:cs typeface="Calibri"/>
            </a:endParaRPr>
          </a:p>
          <a:p>
            <a:pPr algn="l"/>
            <a:r>
              <a:rPr lang="en-US" altLang="ja-JP" sz="17600">
                <a:solidFill>
                  <a:schemeClr val="tx1"/>
                </a:solidFill>
                <a:latin typeface="Calibri"/>
                <a:ea typeface="ＭＳ 明朝"/>
                <a:cs typeface="Calibri"/>
              </a:rPr>
              <a:t>David Fenyo</a:t>
            </a:r>
            <a:r>
              <a:rPr lang="en-US" altLang="ja-JP" sz="17600" baseline="30000">
                <a:solidFill>
                  <a:schemeClr val="tx1"/>
                </a:solidFill>
                <a:latin typeface="Calibri"/>
                <a:ea typeface="ＭＳ 明朝"/>
                <a:cs typeface="Calibri"/>
              </a:rPr>
              <a:t>					</a:t>
            </a:r>
            <a:r>
              <a:rPr lang="en-US" altLang="ja-JP" sz="17600">
                <a:solidFill>
                  <a:schemeClr val="tx1"/>
                </a:solidFill>
                <a:latin typeface="Calibri"/>
                <a:ea typeface="ＭＳ 明朝"/>
                <a:cs typeface="Calibri"/>
              </a:rPr>
              <a:t>        </a:t>
            </a:r>
            <a:r>
              <a:rPr lang="en-US" altLang="ja-JP" sz="16000">
                <a:solidFill>
                  <a:schemeClr val="tx2"/>
                </a:solidFill>
                <a:ea typeface="ＭＳ 明朝"/>
                <a:cs typeface="Calibri"/>
              </a:rPr>
              <a:t>Center for Health Informatics and Bioinformatics, NYU School of Medicine, New York, NY, USA</a:t>
            </a:r>
            <a:endParaRPr lang="en-US" altLang="ja-JP" sz="16000">
              <a:solidFill>
                <a:schemeClr val="tx1"/>
              </a:solidFill>
              <a:latin typeface="Calibri"/>
              <a:ea typeface="ＭＳ 明朝"/>
              <a:cs typeface="Calibri"/>
            </a:endParaRPr>
          </a:p>
          <a:p>
            <a:pPr algn="l"/>
            <a:r>
              <a:rPr lang="en-US" altLang="ja-JP" sz="14400">
                <a:solidFill>
                  <a:schemeClr val="tx2"/>
                </a:solidFill>
                <a:latin typeface="Calibri"/>
                <a:ea typeface="ＭＳ 明朝"/>
                <a:cs typeface="Calibri"/>
              </a:rPr>
              <a:t>		</a:t>
            </a:r>
          </a:p>
        </p:txBody>
      </p:sp>
      <p:sp>
        <p:nvSpPr>
          <p:cNvPr id="13317" name="Rectangle 5"/>
          <p:cNvSpPr>
            <a:spLocks noChangeArrowheads="1"/>
          </p:cNvSpPr>
          <p:nvPr/>
        </p:nvSpPr>
        <p:spPr bwMode="auto">
          <a:xfrm>
            <a:off x="4627563" y="7349672"/>
            <a:ext cx="184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2400"/>
          </a:p>
        </p:txBody>
      </p:sp>
      <p:sp>
        <p:nvSpPr>
          <p:cNvPr id="13318" name="Text Box 6"/>
          <p:cNvSpPr txBox="1">
            <a:spLocks noChangeArrowheads="1"/>
          </p:cNvSpPr>
          <p:nvPr/>
        </p:nvSpPr>
        <p:spPr bwMode="auto">
          <a:xfrm>
            <a:off x="24004588" y="36372800"/>
            <a:ext cx="184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37931725" indent="-37474525">
              <a:defRPr sz="1000">
                <a:solidFill>
                  <a:schemeClr val="tx1"/>
                </a:solidFill>
                <a:latin typeface="Arial" charset="0"/>
                <a:ea typeface="ＭＳ Ｐゴシック" charset="0"/>
              </a:defRPr>
            </a:lvl2pPr>
            <a:lvl3pPr>
              <a:defRPr sz="1000">
                <a:solidFill>
                  <a:schemeClr val="tx1"/>
                </a:solidFill>
                <a:latin typeface="Arial" charset="0"/>
                <a:ea typeface="ＭＳ Ｐゴシック" charset="0"/>
              </a:defRPr>
            </a:lvl3pPr>
            <a:lvl4pPr>
              <a:defRPr sz="1000">
                <a:solidFill>
                  <a:schemeClr val="tx1"/>
                </a:solidFill>
                <a:latin typeface="Arial" charset="0"/>
                <a:ea typeface="ＭＳ Ｐゴシック" charset="0"/>
              </a:defRPr>
            </a:lvl4pPr>
            <a:lvl5pPr>
              <a:defRPr sz="1000">
                <a:solidFill>
                  <a:schemeClr val="tx1"/>
                </a:solidFill>
                <a:latin typeface="Arial" charset="0"/>
                <a:ea typeface="ＭＳ Ｐゴシック" charset="0"/>
              </a:defRPr>
            </a:lvl5pPr>
            <a:lvl6pPr marL="457200" eaLnBrk="0" fontAlgn="base" hangingPunct="0">
              <a:spcBef>
                <a:spcPct val="0"/>
              </a:spcBef>
              <a:spcAft>
                <a:spcPct val="0"/>
              </a:spcAft>
              <a:defRPr sz="1000">
                <a:solidFill>
                  <a:schemeClr val="tx1"/>
                </a:solidFill>
                <a:latin typeface="Arial" charset="0"/>
                <a:ea typeface="ＭＳ Ｐゴシック" charset="0"/>
              </a:defRPr>
            </a:lvl6pPr>
            <a:lvl7pPr marL="914400" eaLnBrk="0" fontAlgn="base" hangingPunct="0">
              <a:spcBef>
                <a:spcPct val="0"/>
              </a:spcBef>
              <a:spcAft>
                <a:spcPct val="0"/>
              </a:spcAft>
              <a:defRPr sz="1000">
                <a:solidFill>
                  <a:schemeClr val="tx1"/>
                </a:solidFill>
                <a:latin typeface="Arial" charset="0"/>
                <a:ea typeface="ＭＳ Ｐゴシック" charset="0"/>
              </a:defRPr>
            </a:lvl7pPr>
            <a:lvl8pPr marL="1371600" eaLnBrk="0" fontAlgn="base" hangingPunct="0">
              <a:spcBef>
                <a:spcPct val="0"/>
              </a:spcBef>
              <a:spcAft>
                <a:spcPct val="0"/>
              </a:spcAft>
              <a:defRPr sz="1000">
                <a:solidFill>
                  <a:schemeClr val="tx1"/>
                </a:solidFill>
                <a:latin typeface="Arial" charset="0"/>
                <a:ea typeface="ＭＳ Ｐゴシック" charset="0"/>
              </a:defRPr>
            </a:lvl8pPr>
            <a:lvl9pPr marL="1828800" eaLnBrk="0" fontAlgn="base" hangingPunct="0">
              <a:spcBef>
                <a:spcPct val="0"/>
              </a:spcBef>
              <a:spcAft>
                <a:spcPct val="0"/>
              </a:spcAft>
              <a:defRPr sz="1000">
                <a:solidFill>
                  <a:schemeClr val="tx1"/>
                </a:solidFill>
                <a:latin typeface="Arial" charset="0"/>
                <a:ea typeface="ＭＳ Ｐゴシック" charset="0"/>
              </a:defRPr>
            </a:lvl9pPr>
          </a:lstStyle>
          <a:p>
            <a:endParaRPr lang="en-US" sz="2400"/>
          </a:p>
        </p:txBody>
      </p:sp>
      <p:sp>
        <p:nvSpPr>
          <p:cNvPr id="13319" name="Text Box 8"/>
          <p:cNvSpPr txBox="1">
            <a:spLocks noChangeArrowheads="1"/>
          </p:cNvSpPr>
          <p:nvPr/>
        </p:nvSpPr>
        <p:spPr bwMode="auto">
          <a:xfrm>
            <a:off x="35009138" y="10464801"/>
            <a:ext cx="1846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37931725" indent="-37474525">
              <a:defRPr sz="1000">
                <a:solidFill>
                  <a:schemeClr val="tx1"/>
                </a:solidFill>
                <a:latin typeface="Arial" charset="0"/>
                <a:ea typeface="ＭＳ Ｐゴシック" charset="0"/>
              </a:defRPr>
            </a:lvl2pPr>
            <a:lvl3pPr>
              <a:defRPr sz="1000">
                <a:solidFill>
                  <a:schemeClr val="tx1"/>
                </a:solidFill>
                <a:latin typeface="Arial" charset="0"/>
                <a:ea typeface="ＭＳ Ｐゴシック" charset="0"/>
              </a:defRPr>
            </a:lvl3pPr>
            <a:lvl4pPr>
              <a:defRPr sz="1000">
                <a:solidFill>
                  <a:schemeClr val="tx1"/>
                </a:solidFill>
                <a:latin typeface="Arial" charset="0"/>
                <a:ea typeface="ＭＳ Ｐゴシック" charset="0"/>
              </a:defRPr>
            </a:lvl4pPr>
            <a:lvl5pPr>
              <a:defRPr sz="1000">
                <a:solidFill>
                  <a:schemeClr val="tx1"/>
                </a:solidFill>
                <a:latin typeface="Arial" charset="0"/>
                <a:ea typeface="ＭＳ Ｐゴシック" charset="0"/>
              </a:defRPr>
            </a:lvl5pPr>
            <a:lvl6pPr marL="457200" eaLnBrk="0" fontAlgn="base" hangingPunct="0">
              <a:spcBef>
                <a:spcPct val="0"/>
              </a:spcBef>
              <a:spcAft>
                <a:spcPct val="0"/>
              </a:spcAft>
              <a:defRPr sz="1000">
                <a:solidFill>
                  <a:schemeClr val="tx1"/>
                </a:solidFill>
                <a:latin typeface="Arial" charset="0"/>
                <a:ea typeface="ＭＳ Ｐゴシック" charset="0"/>
              </a:defRPr>
            </a:lvl6pPr>
            <a:lvl7pPr marL="914400" eaLnBrk="0" fontAlgn="base" hangingPunct="0">
              <a:spcBef>
                <a:spcPct val="0"/>
              </a:spcBef>
              <a:spcAft>
                <a:spcPct val="0"/>
              </a:spcAft>
              <a:defRPr sz="1000">
                <a:solidFill>
                  <a:schemeClr val="tx1"/>
                </a:solidFill>
                <a:latin typeface="Arial" charset="0"/>
                <a:ea typeface="ＭＳ Ｐゴシック" charset="0"/>
              </a:defRPr>
            </a:lvl7pPr>
            <a:lvl8pPr marL="1371600" eaLnBrk="0" fontAlgn="base" hangingPunct="0">
              <a:spcBef>
                <a:spcPct val="0"/>
              </a:spcBef>
              <a:spcAft>
                <a:spcPct val="0"/>
              </a:spcAft>
              <a:defRPr sz="1000">
                <a:solidFill>
                  <a:schemeClr val="tx1"/>
                </a:solidFill>
                <a:latin typeface="Arial" charset="0"/>
                <a:ea typeface="ＭＳ Ｐゴシック" charset="0"/>
              </a:defRPr>
            </a:lvl8pPr>
            <a:lvl9pPr marL="1828800" eaLnBrk="0" fontAlgn="base" hangingPunct="0">
              <a:spcBef>
                <a:spcPct val="0"/>
              </a:spcBef>
              <a:spcAft>
                <a:spcPct val="0"/>
              </a:spcAft>
              <a:defRPr sz="1000">
                <a:solidFill>
                  <a:schemeClr val="tx1"/>
                </a:solidFill>
                <a:latin typeface="Arial" charset="0"/>
                <a:ea typeface="ＭＳ Ｐゴシック" charset="0"/>
              </a:defRPr>
            </a:lvl9pPr>
          </a:lstStyle>
          <a:p>
            <a:endParaRPr lang="en-US"/>
          </a:p>
        </p:txBody>
      </p:sp>
      <p:sp>
        <p:nvSpPr>
          <p:cNvPr id="13320" name="Rectangle 12"/>
          <p:cNvSpPr>
            <a:spLocks noChangeArrowheads="1"/>
          </p:cNvSpPr>
          <p:nvPr/>
        </p:nvSpPr>
        <p:spPr bwMode="auto">
          <a:xfrm>
            <a:off x="14866938" y="5831114"/>
            <a:ext cx="10488613" cy="143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7557" tIns="203779" rIns="407557" bIns="203779" anchor="ctr"/>
          <a:lstStyle/>
          <a:p>
            <a:pPr algn="ctr" defTabSz="4075113" eaLnBrk="1" hangingPunct="1"/>
            <a:endParaRPr lang="en-US" sz="19600">
              <a:solidFill>
                <a:schemeClr val="tx2"/>
              </a:solidFill>
              <a:ea typeface="Osaka" charset="0"/>
              <a:cs typeface="Osaka" charset="0"/>
            </a:endParaRPr>
          </a:p>
        </p:txBody>
      </p:sp>
      <p:sp>
        <p:nvSpPr>
          <p:cNvPr id="13321" name="Rectangle 16"/>
          <p:cNvSpPr>
            <a:spLocks noChangeArrowheads="1"/>
          </p:cNvSpPr>
          <p:nvPr/>
        </p:nvSpPr>
        <p:spPr bwMode="auto">
          <a:xfrm>
            <a:off x="1267862" y="9449187"/>
            <a:ext cx="38862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5000" b="1">
                <a:solidFill>
                  <a:srgbClr val="1F497D"/>
                </a:solidFill>
                <a:ea typeface="Osaka" charset="0"/>
                <a:cs typeface="Osaka" charset="0"/>
              </a:rPr>
              <a:t>Overview</a:t>
            </a:r>
          </a:p>
        </p:txBody>
      </p:sp>
      <p:sp>
        <p:nvSpPr>
          <p:cNvPr id="13322" name="Rectangle 19"/>
          <p:cNvSpPr>
            <a:spLocks noChangeArrowheads="1"/>
          </p:cNvSpPr>
          <p:nvPr/>
        </p:nvSpPr>
        <p:spPr bwMode="auto">
          <a:xfrm>
            <a:off x="1341316" y="10285915"/>
            <a:ext cx="10884965" cy="944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800"/>
              <a:t>As the comprehensiveness and quality of mass spectrometry peptide identifications improve, there is increasing interest from researchers outside of the proteomics community in accessing, visualizing, and analyzing proteomic datasets in genomic context with gene annotations, epigenetic profiles, genetic variation and clinical data anchored to the genome.  Similarly, researchers with proteomics data seeking to integrate with other ‘omics datasets can benefit from existing tools and databases that proide access to well-curated genome annotations. The UCSC Genome Browser and database provides a comprehensive resource of genome assemblies and annotations together with visualization and analysis tools.  It has been in continuous use by scientists and students worldwide since its launch in the year 2001 to showcase the draft human genome assembly.</a:t>
            </a:r>
          </a:p>
          <a:p>
            <a:endParaRPr lang="en-US" sz="2800"/>
          </a:p>
          <a:p>
            <a:pPr algn="just"/>
            <a:r>
              <a:rPr lang="en-US" sz="2800"/>
              <a:t>Two recent developments in the browser relevant to the proteomics community are the incorporation of the PeptideAtlas 2014 human build into the browser database and track display, and the CPTAC cancer proteomics data hub.  These datasets are now publicly available for  visualization, download, and data mining using UCSC tools at the UCSC Genome Browser website, </a:t>
            </a:r>
            <a:r>
              <a:rPr lang="en-US" sz="2800">
                <a:hlinkClick r:id="rId3"/>
              </a:rPr>
              <a:t>http://genome.ucsc.edu</a:t>
            </a:r>
            <a:r>
              <a:rPr lang="en-US" sz="2800"/>
              <a:t>.</a:t>
            </a:r>
            <a:endParaRPr lang="en-US" sz="2400"/>
          </a:p>
          <a:p>
            <a:endParaRPr lang="en-US" sz="2400"/>
          </a:p>
          <a:p>
            <a:endParaRPr lang="en-US" sz="2400"/>
          </a:p>
        </p:txBody>
      </p:sp>
      <p:sp>
        <p:nvSpPr>
          <p:cNvPr id="13324" name="Text Box 29"/>
          <p:cNvSpPr txBox="1">
            <a:spLocks noChangeArrowheads="1"/>
          </p:cNvSpPr>
          <p:nvPr/>
        </p:nvSpPr>
        <p:spPr bwMode="auto">
          <a:xfrm>
            <a:off x="32140525" y="17486086"/>
            <a:ext cx="1846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37931725" indent="-37474525">
              <a:defRPr sz="1000">
                <a:solidFill>
                  <a:schemeClr val="tx1"/>
                </a:solidFill>
                <a:latin typeface="Arial" charset="0"/>
                <a:ea typeface="ＭＳ Ｐゴシック" charset="0"/>
              </a:defRPr>
            </a:lvl2pPr>
            <a:lvl3pPr>
              <a:defRPr sz="1000">
                <a:solidFill>
                  <a:schemeClr val="tx1"/>
                </a:solidFill>
                <a:latin typeface="Arial" charset="0"/>
                <a:ea typeface="ＭＳ Ｐゴシック" charset="0"/>
              </a:defRPr>
            </a:lvl3pPr>
            <a:lvl4pPr>
              <a:defRPr sz="1000">
                <a:solidFill>
                  <a:schemeClr val="tx1"/>
                </a:solidFill>
                <a:latin typeface="Arial" charset="0"/>
                <a:ea typeface="ＭＳ Ｐゴシック" charset="0"/>
              </a:defRPr>
            </a:lvl4pPr>
            <a:lvl5pPr>
              <a:defRPr sz="1000">
                <a:solidFill>
                  <a:schemeClr val="tx1"/>
                </a:solidFill>
                <a:latin typeface="Arial" charset="0"/>
                <a:ea typeface="ＭＳ Ｐゴシック" charset="0"/>
              </a:defRPr>
            </a:lvl5pPr>
            <a:lvl6pPr marL="457200" eaLnBrk="0" fontAlgn="base" hangingPunct="0">
              <a:spcBef>
                <a:spcPct val="0"/>
              </a:spcBef>
              <a:spcAft>
                <a:spcPct val="0"/>
              </a:spcAft>
              <a:defRPr sz="1000">
                <a:solidFill>
                  <a:schemeClr val="tx1"/>
                </a:solidFill>
                <a:latin typeface="Arial" charset="0"/>
                <a:ea typeface="ＭＳ Ｐゴシック" charset="0"/>
              </a:defRPr>
            </a:lvl6pPr>
            <a:lvl7pPr marL="914400" eaLnBrk="0" fontAlgn="base" hangingPunct="0">
              <a:spcBef>
                <a:spcPct val="0"/>
              </a:spcBef>
              <a:spcAft>
                <a:spcPct val="0"/>
              </a:spcAft>
              <a:defRPr sz="1000">
                <a:solidFill>
                  <a:schemeClr val="tx1"/>
                </a:solidFill>
                <a:latin typeface="Arial" charset="0"/>
                <a:ea typeface="ＭＳ Ｐゴシック" charset="0"/>
              </a:defRPr>
            </a:lvl7pPr>
            <a:lvl8pPr marL="1371600" eaLnBrk="0" fontAlgn="base" hangingPunct="0">
              <a:spcBef>
                <a:spcPct val="0"/>
              </a:spcBef>
              <a:spcAft>
                <a:spcPct val="0"/>
              </a:spcAft>
              <a:defRPr sz="1000">
                <a:solidFill>
                  <a:schemeClr val="tx1"/>
                </a:solidFill>
                <a:latin typeface="Arial" charset="0"/>
                <a:ea typeface="ＭＳ Ｐゴシック" charset="0"/>
              </a:defRPr>
            </a:lvl8pPr>
            <a:lvl9pPr marL="1828800" eaLnBrk="0" fontAlgn="base" hangingPunct="0">
              <a:spcBef>
                <a:spcPct val="0"/>
              </a:spcBef>
              <a:spcAft>
                <a:spcPct val="0"/>
              </a:spcAft>
              <a:defRPr sz="1000">
                <a:solidFill>
                  <a:schemeClr val="tx1"/>
                </a:solidFill>
                <a:latin typeface="Arial" charset="0"/>
                <a:ea typeface="ＭＳ Ｐゴシック" charset="0"/>
              </a:defRPr>
            </a:lvl9pPr>
          </a:lstStyle>
          <a:p>
            <a:endParaRPr lang="en-US"/>
          </a:p>
        </p:txBody>
      </p:sp>
      <p:sp>
        <p:nvSpPr>
          <p:cNvPr id="13343" name="Rectangle 38"/>
          <p:cNvSpPr>
            <a:spLocks noChangeArrowheads="1"/>
          </p:cNvSpPr>
          <p:nvPr/>
        </p:nvSpPr>
        <p:spPr bwMode="auto">
          <a:xfrm>
            <a:off x="1052031" y="6970692"/>
            <a:ext cx="5186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800">
                <a:solidFill>
                  <a:srgbClr val="99100F"/>
                </a:solidFill>
                <a:ea typeface="Osaka" charset="0"/>
                <a:cs typeface="Osaka" charset="0"/>
              </a:rPr>
              <a:t>genome.ucsc.edu</a:t>
            </a:r>
          </a:p>
        </p:txBody>
      </p:sp>
      <p:sp>
        <p:nvSpPr>
          <p:cNvPr id="13344" name="Rectangle 40"/>
          <p:cNvSpPr>
            <a:spLocks noChangeArrowheads="1"/>
          </p:cNvSpPr>
          <p:nvPr/>
        </p:nvSpPr>
        <p:spPr bwMode="auto">
          <a:xfrm>
            <a:off x="32140525" y="9338402"/>
            <a:ext cx="675005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5000" b="1">
                <a:solidFill>
                  <a:srgbClr val="1F497D"/>
                </a:solidFill>
                <a:ea typeface="Osaka" charset="0"/>
                <a:cs typeface="Osaka" charset="0"/>
              </a:rPr>
              <a:t>Locate proteomics data</a:t>
            </a:r>
          </a:p>
          <a:p>
            <a:endParaRPr lang="en-US" sz="2400"/>
          </a:p>
        </p:txBody>
      </p:sp>
      <p:pic>
        <p:nvPicPr>
          <p:cNvPr id="63" name="Picture 62"/>
          <p:cNvPicPr>
            <a:picLocks noChangeAspect="1"/>
          </p:cNvPicPr>
          <p:nvPr/>
        </p:nvPicPr>
        <p:blipFill>
          <a:blip r:embed="rId4"/>
          <a:stretch>
            <a:fillRect/>
          </a:stretch>
        </p:blipFill>
        <p:spPr>
          <a:xfrm>
            <a:off x="1148368" y="1818634"/>
            <a:ext cx="4445165" cy="5080189"/>
          </a:xfrm>
          <a:prstGeom prst="rect">
            <a:avLst/>
          </a:prstGeom>
        </p:spPr>
      </p:pic>
      <p:sp>
        <p:nvSpPr>
          <p:cNvPr id="3" name="Rectangle 2"/>
          <p:cNvSpPr/>
          <p:nvPr/>
        </p:nvSpPr>
        <p:spPr>
          <a:xfrm>
            <a:off x="31644420" y="40301022"/>
            <a:ext cx="5223605" cy="830997"/>
          </a:xfrm>
          <a:prstGeom prst="rect">
            <a:avLst/>
          </a:prstGeom>
        </p:spPr>
        <p:txBody>
          <a:bodyPr wrap="none">
            <a:spAutoFit/>
          </a:bodyPr>
          <a:lstStyle/>
          <a:p>
            <a:r>
              <a:rPr lang="en-US" sz="4800" b="1">
                <a:solidFill>
                  <a:srgbClr val="1F497D"/>
                </a:solidFill>
                <a:ea typeface="Osaka" charset="0"/>
                <a:cs typeface="Osaka" charset="0"/>
              </a:rPr>
              <a:t>Acknowledgements</a:t>
            </a:r>
          </a:p>
        </p:txBody>
      </p:sp>
      <p:sp>
        <p:nvSpPr>
          <p:cNvPr id="4" name="Rectangle 3"/>
          <p:cNvSpPr/>
          <p:nvPr/>
        </p:nvSpPr>
        <p:spPr>
          <a:xfrm>
            <a:off x="31626485" y="41170717"/>
            <a:ext cx="10990597" cy="2246769"/>
          </a:xfrm>
          <a:prstGeom prst="rect">
            <a:avLst/>
          </a:prstGeom>
        </p:spPr>
        <p:txBody>
          <a:bodyPr wrap="square">
            <a:spAutoFit/>
          </a:bodyPr>
          <a:lstStyle/>
          <a:p>
            <a:pPr algn="just"/>
            <a:r>
              <a:rPr lang="en-US" sz="2800"/>
              <a:t>UCSC </a:t>
            </a:r>
            <a:r>
              <a:rPr lang="en-US" sz="2800"/>
              <a:t>Genome Browser work is supported by National Human Genome Research Institute [5U41HG002371], and the Howard Hughes Medical Institute [090100]. </a:t>
            </a:r>
            <a:r>
              <a:rPr lang="en-US" sz="2800"/>
              <a:t>NYU work described here was supported by National Cancer Institute (NCI) CPTAC award U24CA160035, and by CPTAC contract 13XS068 from Leidos Biomedical Research, Inc.</a:t>
            </a:r>
            <a:endParaRPr lang="en-US" sz="2800"/>
          </a:p>
        </p:txBody>
      </p:sp>
      <p:sp>
        <p:nvSpPr>
          <p:cNvPr id="2" name="Rectangle 1"/>
          <p:cNvSpPr/>
          <p:nvPr/>
        </p:nvSpPr>
        <p:spPr>
          <a:xfrm>
            <a:off x="31475840" y="37931807"/>
            <a:ext cx="12324792" cy="1754327"/>
          </a:xfrm>
          <a:prstGeom prst="rect">
            <a:avLst/>
          </a:prstGeom>
        </p:spPr>
        <p:txBody>
          <a:bodyPr wrap="square">
            <a:spAutoFit/>
          </a:bodyPr>
          <a:lstStyle/>
          <a:p>
            <a:r>
              <a:rPr lang="en-US" sz="3600">
                <a:ea typeface="Osaka" charset="0"/>
                <a:cs typeface="Osaka" charset="0"/>
              </a:rPr>
              <a:t>* To view a wiki page with this poster and additional</a:t>
            </a:r>
          </a:p>
          <a:p>
            <a:r>
              <a:rPr lang="en-US" sz="3600">
                <a:ea typeface="Osaka" charset="0"/>
                <a:cs typeface="Osaka" charset="0"/>
              </a:rPr>
              <a:t>    information online, scan the QR code (above) or visit</a:t>
            </a:r>
            <a:r>
              <a:rPr lang="en-US" sz="3600">
                <a:solidFill>
                  <a:srgbClr val="99100F"/>
                </a:solidFill>
                <a:ea typeface="Osaka" charset="0"/>
                <a:cs typeface="Osaka" charset="0"/>
              </a:rPr>
              <a:t>:</a:t>
            </a:r>
          </a:p>
          <a:p>
            <a:r>
              <a:rPr lang="en-US" sz="3600">
                <a:solidFill>
                  <a:srgbClr val="99100F"/>
                </a:solidFill>
                <a:ea typeface="Osaka" charset="0"/>
                <a:cs typeface="Osaka" charset="0"/>
              </a:rPr>
              <a:t>    http://genomewiki.cse.ucsc.edu/index.php/Hupo2015Poster</a:t>
            </a:r>
          </a:p>
        </p:txBody>
      </p:sp>
      <p:pic>
        <p:nvPicPr>
          <p:cNvPr id="5" name="Picture 4" descr="qrcode.3126124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67052" y="34795661"/>
            <a:ext cx="3050322" cy="2902857"/>
          </a:xfrm>
          <a:prstGeom prst="rect">
            <a:avLst/>
          </a:prstGeom>
        </p:spPr>
      </p:pic>
      <p:grpSp>
        <p:nvGrpSpPr>
          <p:cNvPr id="8" name="Group 7"/>
          <p:cNvGrpSpPr/>
          <p:nvPr/>
        </p:nvGrpSpPr>
        <p:grpSpPr>
          <a:xfrm>
            <a:off x="22651952" y="40503390"/>
            <a:ext cx="8305435" cy="2018710"/>
            <a:chOff x="36400285" y="8545811"/>
            <a:chExt cx="6760105" cy="2188096"/>
          </a:xfrm>
        </p:grpSpPr>
        <p:pic>
          <p:nvPicPr>
            <p:cNvPr id="58" name="Picture 57"/>
            <p:cNvPicPr>
              <a:picLocks noChangeAspect="1"/>
            </p:cNvPicPr>
            <p:nvPr/>
          </p:nvPicPr>
          <p:blipFill>
            <a:blip r:embed="rId6"/>
            <a:stretch>
              <a:fillRect/>
            </a:stretch>
          </p:blipFill>
          <p:spPr>
            <a:xfrm>
              <a:off x="36400285" y="8545811"/>
              <a:ext cx="2411276" cy="2188096"/>
            </a:xfrm>
            <a:prstGeom prst="rect">
              <a:avLst/>
            </a:prstGeom>
          </p:spPr>
        </p:pic>
        <p:pic>
          <p:nvPicPr>
            <p:cNvPr id="59" name="Picture 58"/>
            <p:cNvPicPr>
              <a:picLocks noChangeAspect="1"/>
            </p:cNvPicPr>
            <p:nvPr/>
          </p:nvPicPr>
          <p:blipFill>
            <a:blip r:embed="rId7"/>
            <a:stretch>
              <a:fillRect/>
            </a:stretch>
          </p:blipFill>
          <p:spPr>
            <a:xfrm>
              <a:off x="38816855" y="8722999"/>
              <a:ext cx="4343535" cy="1897764"/>
            </a:xfrm>
            <a:prstGeom prst="rect">
              <a:avLst/>
            </a:prstGeom>
          </p:spPr>
        </p:pic>
      </p:grpSp>
      <p:grpSp>
        <p:nvGrpSpPr>
          <p:cNvPr id="7" name="Group 6"/>
          <p:cNvGrpSpPr/>
          <p:nvPr/>
        </p:nvGrpSpPr>
        <p:grpSpPr>
          <a:xfrm>
            <a:off x="8941354" y="40461601"/>
            <a:ext cx="7409100" cy="2200175"/>
            <a:chOff x="35910663" y="6568995"/>
            <a:chExt cx="6759065" cy="1925153"/>
          </a:xfrm>
        </p:grpSpPr>
        <p:pic>
          <p:nvPicPr>
            <p:cNvPr id="55" name="Picture 54"/>
            <p:cNvPicPr>
              <a:picLocks noChangeAspect="1"/>
            </p:cNvPicPr>
            <p:nvPr/>
          </p:nvPicPr>
          <p:blipFill>
            <a:blip r:embed="rId8"/>
            <a:stretch>
              <a:fillRect/>
            </a:stretch>
          </p:blipFill>
          <p:spPr>
            <a:xfrm>
              <a:off x="39988581" y="6779747"/>
              <a:ext cx="2257823" cy="1505220"/>
            </a:xfrm>
            <a:prstGeom prst="rect">
              <a:avLst/>
            </a:prstGeom>
            <a:ln>
              <a:noFill/>
            </a:ln>
          </p:spPr>
        </p:pic>
        <p:pic>
          <p:nvPicPr>
            <p:cNvPr id="56" name="Picture 55"/>
            <p:cNvPicPr>
              <a:picLocks noChangeAspect="1"/>
            </p:cNvPicPr>
            <p:nvPr/>
          </p:nvPicPr>
          <p:blipFill>
            <a:blip r:embed="rId9"/>
            <a:stretch>
              <a:fillRect/>
            </a:stretch>
          </p:blipFill>
          <p:spPr>
            <a:xfrm>
              <a:off x="36055381" y="6568995"/>
              <a:ext cx="3933200" cy="1670865"/>
            </a:xfrm>
            <a:prstGeom prst="rect">
              <a:avLst/>
            </a:prstGeom>
            <a:ln>
              <a:noFill/>
            </a:ln>
          </p:spPr>
        </p:pic>
        <p:sp>
          <p:nvSpPr>
            <p:cNvPr id="6" name="Rectangle 5"/>
            <p:cNvSpPr/>
            <p:nvPr/>
          </p:nvSpPr>
          <p:spPr>
            <a:xfrm>
              <a:off x="35910663" y="6685279"/>
              <a:ext cx="6759065" cy="180886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2" name="Picture 61" descr="GenomicsInstituteOFFICIALlogo.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8367" y="40891317"/>
            <a:ext cx="7575221" cy="1770459"/>
          </a:xfrm>
          <a:prstGeom prst="rect">
            <a:avLst/>
          </a:prstGeom>
          <a:ln w="25400">
            <a:noFill/>
          </a:ln>
          <a:effectLst/>
        </p:spPr>
      </p:pic>
      <p:grpSp>
        <p:nvGrpSpPr>
          <p:cNvPr id="110" name="Group 109"/>
          <p:cNvGrpSpPr/>
          <p:nvPr/>
        </p:nvGrpSpPr>
        <p:grpSpPr>
          <a:xfrm>
            <a:off x="32140847" y="19591568"/>
            <a:ext cx="9821027" cy="4511914"/>
            <a:chOff x="32286048" y="19549960"/>
            <a:chExt cx="10433299" cy="5077534"/>
          </a:xfrm>
        </p:grpSpPr>
        <p:pic>
          <p:nvPicPr>
            <p:cNvPr id="16" name="Picture 15"/>
            <p:cNvPicPr>
              <a:picLocks noChangeAspect="1"/>
            </p:cNvPicPr>
            <p:nvPr/>
          </p:nvPicPr>
          <p:blipFill>
            <a:blip r:embed="rId11"/>
            <a:stretch>
              <a:fillRect/>
            </a:stretch>
          </p:blipFill>
          <p:spPr>
            <a:xfrm>
              <a:off x="32286048" y="19549960"/>
              <a:ext cx="10433299" cy="5077534"/>
            </a:xfrm>
            <a:prstGeom prst="rect">
              <a:avLst/>
            </a:prstGeom>
            <a:ln>
              <a:solidFill>
                <a:schemeClr val="tx2"/>
              </a:solidFill>
            </a:ln>
          </p:spPr>
        </p:pic>
        <p:sp>
          <p:nvSpPr>
            <p:cNvPr id="83" name="Oval 112"/>
            <p:cNvSpPr>
              <a:spLocks noChangeArrowheads="1"/>
            </p:cNvSpPr>
            <p:nvPr/>
          </p:nvSpPr>
          <p:spPr bwMode="auto">
            <a:xfrm>
              <a:off x="32511030" y="20502858"/>
              <a:ext cx="1393527" cy="545965"/>
            </a:xfrm>
            <a:prstGeom prst="ellipse">
              <a:avLst/>
            </a:prstGeom>
            <a:noFill/>
            <a:ln w="5715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Oval 112"/>
            <p:cNvSpPr>
              <a:spLocks noChangeArrowheads="1"/>
            </p:cNvSpPr>
            <p:nvPr/>
          </p:nvSpPr>
          <p:spPr bwMode="auto">
            <a:xfrm>
              <a:off x="32343972" y="22682814"/>
              <a:ext cx="2907685" cy="539365"/>
            </a:xfrm>
            <a:prstGeom prst="ellipse">
              <a:avLst/>
            </a:prstGeom>
            <a:noFill/>
            <a:ln w="5715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4" name="Rectangle 23"/>
          <p:cNvSpPr/>
          <p:nvPr/>
        </p:nvSpPr>
        <p:spPr>
          <a:xfrm>
            <a:off x="1394715" y="35822154"/>
            <a:ext cx="9849897" cy="861774"/>
          </a:xfrm>
          <a:prstGeom prst="rect">
            <a:avLst/>
          </a:prstGeom>
        </p:spPr>
        <p:txBody>
          <a:bodyPr wrap="none">
            <a:spAutoFit/>
          </a:bodyPr>
          <a:lstStyle/>
          <a:p>
            <a:r>
              <a:rPr lang="en-US" sz="5000" b="1">
                <a:solidFill>
                  <a:srgbClr val="1F497D"/>
                </a:solidFill>
                <a:ea typeface="Osaka" charset="0"/>
                <a:cs typeface="Osaka" charset="0"/>
              </a:rPr>
              <a:t>Display</a:t>
            </a:r>
            <a:r>
              <a:rPr lang="en-US" sz="4800" b="1">
                <a:solidFill>
                  <a:srgbClr val="1F497D"/>
                </a:solidFill>
                <a:ea typeface="Osaka" charset="0"/>
                <a:cs typeface="Osaka" charset="0"/>
              </a:rPr>
              <a:t> your own data in the browser</a:t>
            </a:r>
          </a:p>
        </p:txBody>
      </p:sp>
      <p:sp>
        <p:nvSpPr>
          <p:cNvPr id="93" name="Rectangle 19"/>
          <p:cNvSpPr>
            <a:spLocks noChangeArrowheads="1"/>
          </p:cNvSpPr>
          <p:nvPr/>
        </p:nvSpPr>
        <p:spPr bwMode="auto">
          <a:xfrm>
            <a:off x="1627695" y="37582069"/>
            <a:ext cx="121605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Tx/>
              <a:buChar char="•"/>
            </a:pPr>
            <a:r>
              <a:rPr lang="en-US" sz="3600"/>
              <a:t>Create a track data hub, and share with your collaborators</a:t>
            </a:r>
          </a:p>
          <a:p>
            <a:pPr marL="342900" indent="-342900">
              <a:buFontTx/>
              <a:buChar char="•"/>
            </a:pPr>
            <a:endParaRPr lang="en-US" sz="800"/>
          </a:p>
          <a:p>
            <a:pPr marL="342900" indent="-342900">
              <a:buFontTx/>
              <a:buChar char="•"/>
            </a:pPr>
            <a:r>
              <a:rPr lang="en-US" sz="3600"/>
              <a:t>Create a public track data hub, and share with the world</a:t>
            </a:r>
          </a:p>
          <a:p>
            <a:pPr marL="342900" indent="-342900">
              <a:buFontTx/>
              <a:buChar char="•"/>
            </a:pPr>
            <a:endParaRPr lang="en-US" sz="800"/>
          </a:p>
          <a:p>
            <a:pPr marL="342900" indent="-342900">
              <a:buFontTx/>
              <a:buChar char="•"/>
            </a:pPr>
            <a:r>
              <a:rPr lang="en-US" sz="3600"/>
              <a:t>Create confidential data tracks and hubs with privacy              protection using a “Genome Browser in a Box” (GBiB)</a:t>
            </a:r>
          </a:p>
        </p:txBody>
      </p:sp>
      <p:sp>
        <p:nvSpPr>
          <p:cNvPr id="98" name="Rectangle 97"/>
          <p:cNvSpPr/>
          <p:nvPr/>
        </p:nvSpPr>
        <p:spPr>
          <a:xfrm>
            <a:off x="31535651" y="29290588"/>
            <a:ext cx="3229119" cy="861774"/>
          </a:xfrm>
          <a:prstGeom prst="rect">
            <a:avLst/>
          </a:prstGeom>
        </p:spPr>
        <p:txBody>
          <a:bodyPr wrap="none">
            <a:spAutoFit/>
          </a:bodyPr>
          <a:lstStyle/>
          <a:p>
            <a:r>
              <a:rPr lang="en-US" sz="5000" b="1">
                <a:solidFill>
                  <a:srgbClr val="1F497D"/>
                </a:solidFill>
                <a:ea typeface="Osaka" charset="0"/>
                <a:cs typeface="Osaka" charset="0"/>
              </a:rPr>
              <a:t>Learn more</a:t>
            </a:r>
            <a:endParaRPr lang="en-US" sz="4800" b="1">
              <a:solidFill>
                <a:srgbClr val="1F497D"/>
              </a:solidFill>
              <a:ea typeface="Osaka" charset="0"/>
              <a:cs typeface="Osaka" charset="0"/>
            </a:endParaRPr>
          </a:p>
        </p:txBody>
      </p:sp>
      <p:grpSp>
        <p:nvGrpSpPr>
          <p:cNvPr id="154" name="Group 153"/>
          <p:cNvGrpSpPr/>
          <p:nvPr/>
        </p:nvGrpSpPr>
        <p:grpSpPr>
          <a:xfrm>
            <a:off x="1911852" y="20616842"/>
            <a:ext cx="10038783" cy="6244751"/>
            <a:chOff x="16662717" y="28555888"/>
            <a:chExt cx="9253131" cy="6244751"/>
          </a:xfrm>
        </p:grpSpPr>
        <p:sp>
          <p:nvSpPr>
            <p:cNvPr id="31" name="Rectangle 30"/>
            <p:cNvSpPr/>
            <p:nvPr/>
          </p:nvSpPr>
          <p:spPr>
            <a:xfrm>
              <a:off x="17613013" y="34338974"/>
              <a:ext cx="8302835" cy="461665"/>
            </a:xfrm>
            <a:prstGeom prst="rect">
              <a:avLst/>
            </a:prstGeom>
          </p:spPr>
          <p:txBody>
            <a:bodyPr wrap="square">
              <a:spAutoFit/>
            </a:bodyPr>
            <a:lstStyle/>
            <a:p>
              <a:r>
                <a:rPr lang="en-US" sz="2400">
                  <a:solidFill>
                    <a:srgbClr val="C0504D"/>
                  </a:solidFill>
                </a:rPr>
                <a:t>http://genome.ucsc.edu/cgi-bin/hgTrackUi?db=hg19&amp;g=peptideAtlas</a:t>
              </a:r>
            </a:p>
          </p:txBody>
        </p:sp>
        <p:pic>
          <p:nvPicPr>
            <p:cNvPr id="34" name="Picture 33"/>
            <p:cNvPicPr>
              <a:picLocks noChangeAspect="1"/>
            </p:cNvPicPr>
            <p:nvPr/>
          </p:nvPicPr>
          <p:blipFill>
            <a:blip r:embed="rId12"/>
            <a:stretch>
              <a:fillRect/>
            </a:stretch>
          </p:blipFill>
          <p:spPr>
            <a:xfrm>
              <a:off x="16662717" y="28555888"/>
              <a:ext cx="9250599" cy="1729947"/>
            </a:xfrm>
            <a:prstGeom prst="rect">
              <a:avLst/>
            </a:prstGeom>
          </p:spPr>
        </p:pic>
        <p:pic>
          <p:nvPicPr>
            <p:cNvPr id="35" name="Picture 34"/>
            <p:cNvPicPr>
              <a:picLocks noChangeAspect="1"/>
            </p:cNvPicPr>
            <p:nvPr/>
          </p:nvPicPr>
          <p:blipFill>
            <a:blip r:embed="rId13"/>
            <a:stretch>
              <a:fillRect/>
            </a:stretch>
          </p:blipFill>
          <p:spPr>
            <a:xfrm>
              <a:off x="17980647" y="30285836"/>
              <a:ext cx="6629878" cy="3781718"/>
            </a:xfrm>
            <a:prstGeom prst="rect">
              <a:avLst/>
            </a:prstGeom>
          </p:spPr>
        </p:pic>
      </p:grpSp>
      <p:grpSp>
        <p:nvGrpSpPr>
          <p:cNvPr id="41" name="Group 40"/>
          <p:cNvGrpSpPr/>
          <p:nvPr/>
        </p:nvGrpSpPr>
        <p:grpSpPr>
          <a:xfrm>
            <a:off x="1583563" y="28918387"/>
            <a:ext cx="10696622" cy="6290402"/>
            <a:chOff x="33669832" y="20002051"/>
            <a:chExt cx="10696622" cy="5504102"/>
          </a:xfrm>
        </p:grpSpPr>
        <p:pic>
          <p:nvPicPr>
            <p:cNvPr id="36" name="Picture 35"/>
            <p:cNvPicPr>
              <a:picLocks noChangeAspect="1"/>
            </p:cNvPicPr>
            <p:nvPr/>
          </p:nvPicPr>
          <p:blipFill>
            <a:blip r:embed="rId14"/>
            <a:stretch>
              <a:fillRect/>
            </a:stretch>
          </p:blipFill>
          <p:spPr>
            <a:xfrm>
              <a:off x="36065915" y="21584243"/>
              <a:ext cx="5551378" cy="3256888"/>
            </a:xfrm>
            <a:prstGeom prst="rect">
              <a:avLst/>
            </a:prstGeom>
          </p:spPr>
        </p:pic>
        <p:pic>
          <p:nvPicPr>
            <p:cNvPr id="37" name="Picture 36"/>
            <p:cNvPicPr>
              <a:picLocks noChangeAspect="1"/>
            </p:cNvPicPr>
            <p:nvPr/>
          </p:nvPicPr>
          <p:blipFill>
            <a:blip r:embed="rId15"/>
            <a:stretch>
              <a:fillRect/>
            </a:stretch>
          </p:blipFill>
          <p:spPr>
            <a:xfrm>
              <a:off x="33669832" y="20002051"/>
              <a:ext cx="10438382" cy="1214422"/>
            </a:xfrm>
            <a:prstGeom prst="rect">
              <a:avLst/>
            </a:prstGeom>
          </p:spPr>
        </p:pic>
        <p:sp>
          <p:nvSpPr>
            <p:cNvPr id="38" name="Rectangle 37"/>
            <p:cNvSpPr/>
            <p:nvPr/>
          </p:nvSpPr>
          <p:spPr>
            <a:xfrm>
              <a:off x="33669832" y="25102196"/>
              <a:ext cx="10696622" cy="403957"/>
            </a:xfrm>
            <a:prstGeom prst="rect">
              <a:avLst/>
            </a:prstGeom>
          </p:spPr>
          <p:txBody>
            <a:bodyPr wrap="square">
              <a:spAutoFit/>
            </a:bodyPr>
            <a:lstStyle/>
            <a:p>
              <a:r>
                <a:rPr lang="en-US" sz="2400">
                  <a:solidFill>
                    <a:srgbClr val="C0504D"/>
                  </a:solidFill>
                </a:rPr>
                <a:t>        http://openslice.fenyolab.org/tracks/CPTAC/cptac/v1/hg19/CPTAC_v1.html</a:t>
              </a:r>
            </a:p>
          </p:txBody>
        </p:sp>
      </p:grpSp>
      <p:grpSp>
        <p:nvGrpSpPr>
          <p:cNvPr id="45" name="Group 44"/>
          <p:cNvGrpSpPr/>
          <p:nvPr/>
        </p:nvGrpSpPr>
        <p:grpSpPr>
          <a:xfrm>
            <a:off x="33975523" y="11046492"/>
            <a:ext cx="6689481" cy="757560"/>
            <a:chOff x="31308888" y="11237189"/>
            <a:chExt cx="6689481" cy="757560"/>
          </a:xfrm>
        </p:grpSpPr>
        <p:pic>
          <p:nvPicPr>
            <p:cNvPr id="44" name="Picture 43"/>
            <p:cNvPicPr>
              <a:picLocks noChangeAspect="1"/>
            </p:cNvPicPr>
            <p:nvPr/>
          </p:nvPicPr>
          <p:blipFill>
            <a:blip r:embed="rId16"/>
            <a:stretch>
              <a:fillRect/>
            </a:stretch>
          </p:blipFill>
          <p:spPr>
            <a:xfrm>
              <a:off x="31308888" y="11237189"/>
              <a:ext cx="6689481" cy="757560"/>
            </a:xfrm>
            <a:prstGeom prst="rect">
              <a:avLst/>
            </a:prstGeom>
          </p:spPr>
        </p:pic>
        <p:sp>
          <p:nvSpPr>
            <p:cNvPr id="123" name="Oval 112"/>
            <p:cNvSpPr>
              <a:spLocks noChangeArrowheads="1"/>
            </p:cNvSpPr>
            <p:nvPr/>
          </p:nvSpPr>
          <p:spPr bwMode="auto">
            <a:xfrm>
              <a:off x="31864659" y="11699189"/>
              <a:ext cx="921063" cy="246396"/>
            </a:xfrm>
            <a:prstGeom prst="ellipse">
              <a:avLst/>
            </a:prstGeom>
            <a:noFill/>
            <a:ln w="5715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0" name="Rectangle 129"/>
          <p:cNvSpPr/>
          <p:nvPr/>
        </p:nvSpPr>
        <p:spPr>
          <a:xfrm>
            <a:off x="32140847" y="10307960"/>
            <a:ext cx="10517322" cy="523220"/>
          </a:xfrm>
          <a:prstGeom prst="rect">
            <a:avLst/>
          </a:prstGeom>
        </p:spPr>
        <p:txBody>
          <a:bodyPr wrap="square">
            <a:spAutoFit/>
          </a:bodyPr>
          <a:lstStyle/>
          <a:p>
            <a:r>
              <a:rPr lang="en-US" sz="2800"/>
              <a:t>1. At </a:t>
            </a:r>
            <a:r>
              <a:rPr lang="en-US" sz="2800">
                <a:solidFill>
                  <a:srgbClr val="C0504D"/>
                </a:solidFill>
              </a:rPr>
              <a:t>genome.ucsc.edu</a:t>
            </a:r>
            <a:r>
              <a:rPr lang="en-US" sz="2800"/>
              <a:t>, navigate to the genome selection page:</a:t>
            </a:r>
          </a:p>
        </p:txBody>
      </p:sp>
      <p:cxnSp>
        <p:nvCxnSpPr>
          <p:cNvPr id="133" name="Straight Arrow Connector 119"/>
          <p:cNvCxnSpPr>
            <a:cxnSpLocks noChangeShapeType="1"/>
          </p:cNvCxnSpPr>
          <p:nvPr/>
        </p:nvCxnSpPr>
        <p:spPr bwMode="auto">
          <a:xfrm>
            <a:off x="38890575" y="11804052"/>
            <a:ext cx="755757" cy="737758"/>
          </a:xfrm>
          <a:prstGeom prst="curvedConnector3">
            <a:avLst>
              <a:gd name="adj1" fmla="val 50000"/>
            </a:avLst>
          </a:prstGeom>
          <a:noFill/>
          <a:ln w="9525">
            <a:solidFill>
              <a:schemeClr val="tx1"/>
            </a:solidFill>
            <a:round/>
            <a:headEnd/>
            <a:tailEnd type="arrow" w="med" len="med"/>
          </a:ln>
        </p:spPr>
      </p:cxnSp>
      <p:sp>
        <p:nvSpPr>
          <p:cNvPr id="137" name="Rectangle 136"/>
          <p:cNvSpPr/>
          <p:nvPr/>
        </p:nvSpPr>
        <p:spPr>
          <a:xfrm>
            <a:off x="32135464" y="12018590"/>
            <a:ext cx="11237829" cy="523220"/>
          </a:xfrm>
          <a:prstGeom prst="rect">
            <a:avLst/>
          </a:prstGeom>
        </p:spPr>
        <p:txBody>
          <a:bodyPr wrap="square">
            <a:spAutoFit/>
          </a:bodyPr>
          <a:lstStyle/>
          <a:p>
            <a:r>
              <a:rPr lang="en-US" sz="2800"/>
              <a:t>2. Select the human hg19  genome assembly:</a:t>
            </a:r>
          </a:p>
        </p:txBody>
      </p:sp>
      <p:sp>
        <p:nvSpPr>
          <p:cNvPr id="183" name="Rectangle 182"/>
          <p:cNvSpPr/>
          <p:nvPr/>
        </p:nvSpPr>
        <p:spPr>
          <a:xfrm>
            <a:off x="32106660" y="15190525"/>
            <a:ext cx="11237829" cy="523220"/>
          </a:xfrm>
          <a:prstGeom prst="rect">
            <a:avLst/>
          </a:prstGeom>
        </p:spPr>
        <p:txBody>
          <a:bodyPr wrap="square">
            <a:spAutoFit/>
          </a:bodyPr>
          <a:lstStyle/>
          <a:p>
            <a:r>
              <a:rPr lang="en-US" sz="2800"/>
              <a:t>3. Select tracks from the menu, or use the search features</a:t>
            </a:r>
          </a:p>
        </p:txBody>
      </p:sp>
      <p:pic>
        <p:nvPicPr>
          <p:cNvPr id="109" name="Picture 108"/>
          <p:cNvPicPr>
            <a:picLocks noChangeAspect="1"/>
          </p:cNvPicPr>
          <p:nvPr/>
        </p:nvPicPr>
        <p:blipFill>
          <a:blip r:embed="rId17"/>
          <a:stretch>
            <a:fillRect/>
          </a:stretch>
        </p:blipFill>
        <p:spPr>
          <a:xfrm>
            <a:off x="32106660" y="15822751"/>
            <a:ext cx="10276371" cy="3326670"/>
          </a:xfrm>
          <a:prstGeom prst="rect">
            <a:avLst/>
          </a:prstGeom>
        </p:spPr>
      </p:pic>
      <p:sp>
        <p:nvSpPr>
          <p:cNvPr id="81" name="Oval 112"/>
          <p:cNvSpPr>
            <a:spLocks noChangeArrowheads="1"/>
          </p:cNvSpPr>
          <p:nvPr/>
        </p:nvSpPr>
        <p:spPr bwMode="auto">
          <a:xfrm>
            <a:off x="38946846" y="17666725"/>
            <a:ext cx="1778440" cy="736967"/>
          </a:xfrm>
          <a:prstGeom prst="ellipse">
            <a:avLst/>
          </a:prstGeom>
          <a:noFill/>
          <a:ln w="5715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12" name="Group 111"/>
          <p:cNvGrpSpPr/>
          <p:nvPr/>
        </p:nvGrpSpPr>
        <p:grpSpPr>
          <a:xfrm>
            <a:off x="32156593" y="12660111"/>
            <a:ext cx="11237829" cy="2250160"/>
            <a:chOff x="32064458" y="12321818"/>
            <a:chExt cx="11237829" cy="2250160"/>
          </a:xfrm>
        </p:grpSpPr>
        <p:grpSp>
          <p:nvGrpSpPr>
            <p:cNvPr id="111" name="Group 110"/>
            <p:cNvGrpSpPr/>
            <p:nvPr/>
          </p:nvGrpSpPr>
          <p:grpSpPr>
            <a:xfrm>
              <a:off x="32064458" y="12321818"/>
              <a:ext cx="11237829" cy="2250160"/>
              <a:chOff x="32064458" y="12321818"/>
              <a:chExt cx="11237829" cy="2250160"/>
            </a:xfrm>
          </p:grpSpPr>
          <p:grpSp>
            <p:nvGrpSpPr>
              <p:cNvPr id="60" name="Group 59"/>
              <p:cNvGrpSpPr/>
              <p:nvPr/>
            </p:nvGrpSpPr>
            <p:grpSpPr>
              <a:xfrm>
                <a:off x="32064458" y="12321818"/>
                <a:ext cx="11237829" cy="2250160"/>
                <a:chOff x="32317842" y="11872981"/>
                <a:chExt cx="11237829" cy="2250160"/>
              </a:xfrm>
            </p:grpSpPr>
            <p:pic>
              <p:nvPicPr>
                <p:cNvPr id="47" name="Picture 46"/>
                <p:cNvPicPr>
                  <a:picLocks noChangeAspect="1"/>
                </p:cNvPicPr>
                <p:nvPr/>
              </p:nvPicPr>
              <p:blipFill>
                <a:blip r:embed="rId18"/>
                <a:stretch>
                  <a:fillRect/>
                </a:stretch>
              </p:blipFill>
              <p:spPr>
                <a:xfrm>
                  <a:off x="32317842" y="11872981"/>
                  <a:ext cx="11237829" cy="2250160"/>
                </a:xfrm>
                <a:prstGeom prst="rect">
                  <a:avLst/>
                </a:prstGeom>
              </p:spPr>
            </p:pic>
            <p:sp>
              <p:nvSpPr>
                <p:cNvPr id="128" name="Oval 112"/>
                <p:cNvSpPr>
                  <a:spLocks noChangeArrowheads="1"/>
                </p:cNvSpPr>
                <p:nvPr/>
              </p:nvSpPr>
              <p:spPr bwMode="auto">
                <a:xfrm>
                  <a:off x="35306557" y="12919472"/>
                  <a:ext cx="2085948" cy="357567"/>
                </a:xfrm>
                <a:prstGeom prst="ellipse">
                  <a:avLst/>
                </a:prstGeom>
                <a:noFill/>
                <a:ln w="5715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Oval 138"/>
                <p:cNvSpPr>
                  <a:spLocks noChangeArrowheads="1"/>
                </p:cNvSpPr>
                <p:nvPr/>
              </p:nvSpPr>
              <p:spPr bwMode="auto">
                <a:xfrm>
                  <a:off x="33818483" y="12937178"/>
                  <a:ext cx="1486535" cy="357567"/>
                </a:xfrm>
                <a:prstGeom prst="ellipse">
                  <a:avLst/>
                </a:prstGeom>
                <a:noFill/>
                <a:ln w="5715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marL="0" algn="l" defTabSz="2351288" rtl="0" eaLnBrk="1" latinLnBrk="0" hangingPunct="1">
                    <a:defRPr sz="9300" kern="1200">
                      <a:solidFill>
                        <a:schemeClr val="tx1"/>
                      </a:solidFill>
                      <a:latin typeface="+mn-lt"/>
                      <a:ea typeface="+mn-ea"/>
                      <a:cs typeface="+mn-cs"/>
                    </a:defRPr>
                  </a:lvl1pPr>
                  <a:lvl2pPr marL="2351288" algn="l" defTabSz="2351288" rtl="0" eaLnBrk="1" latinLnBrk="0" hangingPunct="1">
                    <a:defRPr sz="9300" kern="1200">
                      <a:solidFill>
                        <a:schemeClr val="tx1"/>
                      </a:solidFill>
                      <a:latin typeface="+mn-lt"/>
                      <a:ea typeface="+mn-ea"/>
                      <a:cs typeface="+mn-cs"/>
                    </a:defRPr>
                  </a:lvl2pPr>
                  <a:lvl3pPr marL="4702576" algn="l" defTabSz="2351288" rtl="0" eaLnBrk="1" latinLnBrk="0" hangingPunct="1">
                    <a:defRPr sz="9300" kern="1200">
                      <a:solidFill>
                        <a:schemeClr val="tx1"/>
                      </a:solidFill>
                      <a:latin typeface="+mn-lt"/>
                      <a:ea typeface="+mn-ea"/>
                      <a:cs typeface="+mn-cs"/>
                    </a:defRPr>
                  </a:lvl3pPr>
                  <a:lvl4pPr marL="7053864" algn="l" defTabSz="2351288" rtl="0" eaLnBrk="1" latinLnBrk="0" hangingPunct="1">
                    <a:defRPr sz="9300" kern="1200">
                      <a:solidFill>
                        <a:schemeClr val="tx1"/>
                      </a:solidFill>
                      <a:latin typeface="+mn-lt"/>
                      <a:ea typeface="+mn-ea"/>
                      <a:cs typeface="+mn-cs"/>
                    </a:defRPr>
                  </a:lvl4pPr>
                  <a:lvl5pPr marL="9405153" algn="l" defTabSz="2351288" rtl="0" eaLnBrk="1" latinLnBrk="0" hangingPunct="1">
                    <a:defRPr sz="9300" kern="1200">
                      <a:solidFill>
                        <a:schemeClr val="tx1"/>
                      </a:solidFill>
                      <a:latin typeface="+mn-lt"/>
                      <a:ea typeface="+mn-ea"/>
                      <a:cs typeface="+mn-cs"/>
                    </a:defRPr>
                  </a:lvl5pPr>
                  <a:lvl6pPr marL="11756441" algn="l" defTabSz="2351288" rtl="0" eaLnBrk="1" latinLnBrk="0" hangingPunct="1">
                    <a:defRPr sz="9300" kern="1200">
                      <a:solidFill>
                        <a:schemeClr val="tx1"/>
                      </a:solidFill>
                      <a:latin typeface="+mn-lt"/>
                      <a:ea typeface="+mn-ea"/>
                      <a:cs typeface="+mn-cs"/>
                    </a:defRPr>
                  </a:lvl6pPr>
                  <a:lvl7pPr marL="14107729" algn="l" defTabSz="2351288" rtl="0" eaLnBrk="1" latinLnBrk="0" hangingPunct="1">
                    <a:defRPr sz="9300" kern="1200">
                      <a:solidFill>
                        <a:schemeClr val="tx1"/>
                      </a:solidFill>
                      <a:latin typeface="+mn-lt"/>
                      <a:ea typeface="+mn-ea"/>
                      <a:cs typeface="+mn-cs"/>
                    </a:defRPr>
                  </a:lvl7pPr>
                  <a:lvl8pPr marL="16459017" algn="l" defTabSz="2351288" rtl="0" eaLnBrk="1" latinLnBrk="0" hangingPunct="1">
                    <a:defRPr sz="9300" kern="1200">
                      <a:solidFill>
                        <a:schemeClr val="tx1"/>
                      </a:solidFill>
                      <a:latin typeface="+mn-lt"/>
                      <a:ea typeface="+mn-ea"/>
                      <a:cs typeface="+mn-cs"/>
                    </a:defRPr>
                  </a:lvl8pPr>
                  <a:lvl9pPr marL="18810305" algn="l" defTabSz="2351288" rtl="0" eaLnBrk="1" latinLnBrk="0" hangingPunct="1">
                    <a:defRPr sz="9300" kern="1200">
                      <a:solidFill>
                        <a:schemeClr val="tx1"/>
                      </a:solidFill>
                      <a:latin typeface="+mn-lt"/>
                      <a:ea typeface="+mn-ea"/>
                      <a:cs typeface="+mn-cs"/>
                    </a:defRPr>
                  </a:lvl9pPr>
                </a:lstStyle>
                <a:p>
                  <a:endParaRPr lang="en-US"/>
                </a:p>
              </p:txBody>
            </p:sp>
          </p:grpSp>
          <p:sp>
            <p:nvSpPr>
              <p:cNvPr id="86" name="Oval 112"/>
              <p:cNvSpPr>
                <a:spLocks noChangeArrowheads="1"/>
              </p:cNvSpPr>
              <p:nvPr/>
            </p:nvSpPr>
            <p:spPr bwMode="auto">
              <a:xfrm>
                <a:off x="34820005" y="14111322"/>
                <a:ext cx="1297392" cy="460656"/>
              </a:xfrm>
              <a:prstGeom prst="ellipse">
                <a:avLst/>
              </a:prstGeom>
              <a:noFill/>
              <a:ln w="57150" cmpd="sng">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7" name="Oval 112"/>
            <p:cNvSpPr>
              <a:spLocks noChangeArrowheads="1"/>
            </p:cNvSpPr>
            <p:nvPr/>
          </p:nvSpPr>
          <p:spPr bwMode="auto">
            <a:xfrm>
              <a:off x="37454634" y="14111322"/>
              <a:ext cx="1297392" cy="460656"/>
            </a:xfrm>
            <a:prstGeom prst="ellipse">
              <a:avLst/>
            </a:prstGeom>
            <a:noFill/>
            <a:ln w="57150" cmpd="sng">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cxnSp>
        <p:nvCxnSpPr>
          <p:cNvPr id="192" name="Straight Arrow Connector 119"/>
          <p:cNvCxnSpPr>
            <a:cxnSpLocks noChangeShapeType="1"/>
          </p:cNvCxnSpPr>
          <p:nvPr/>
        </p:nvCxnSpPr>
        <p:spPr bwMode="auto">
          <a:xfrm rot="5400000">
            <a:off x="41565095" y="14310597"/>
            <a:ext cx="1631869" cy="1174429"/>
          </a:xfrm>
          <a:prstGeom prst="curvedConnector3">
            <a:avLst>
              <a:gd name="adj1" fmla="val 50000"/>
            </a:avLst>
          </a:prstGeom>
          <a:noFill/>
          <a:ln w="9525">
            <a:solidFill>
              <a:schemeClr val="tx1"/>
            </a:solidFill>
            <a:round/>
            <a:headEnd/>
            <a:tailEnd type="arrow" w="med" len="med"/>
          </a:ln>
        </p:spPr>
      </p:cxnSp>
      <p:grpSp>
        <p:nvGrpSpPr>
          <p:cNvPr id="121" name="Group 120"/>
          <p:cNvGrpSpPr/>
          <p:nvPr/>
        </p:nvGrpSpPr>
        <p:grpSpPr>
          <a:xfrm>
            <a:off x="34504614" y="22902060"/>
            <a:ext cx="8142755" cy="4081984"/>
            <a:chOff x="33526769" y="24175661"/>
            <a:chExt cx="8142755" cy="4081984"/>
          </a:xfrm>
        </p:grpSpPr>
        <p:grpSp>
          <p:nvGrpSpPr>
            <p:cNvPr id="113" name="Group 112"/>
            <p:cNvGrpSpPr/>
            <p:nvPr/>
          </p:nvGrpSpPr>
          <p:grpSpPr>
            <a:xfrm>
              <a:off x="33526769" y="24175661"/>
              <a:ext cx="8142755" cy="4081984"/>
              <a:chOff x="35159532" y="22752383"/>
              <a:chExt cx="8142755" cy="4081984"/>
            </a:xfrm>
          </p:grpSpPr>
          <p:pic>
            <p:nvPicPr>
              <p:cNvPr id="18" name="Picture 17"/>
              <p:cNvPicPr>
                <a:picLocks noChangeAspect="1"/>
              </p:cNvPicPr>
              <p:nvPr/>
            </p:nvPicPr>
            <p:blipFill>
              <a:blip r:embed="rId19"/>
              <a:stretch>
                <a:fillRect/>
              </a:stretch>
            </p:blipFill>
            <p:spPr>
              <a:xfrm>
                <a:off x="35159532" y="22752383"/>
                <a:ext cx="8142755" cy="4081984"/>
              </a:xfrm>
              <a:prstGeom prst="rect">
                <a:avLst/>
              </a:prstGeom>
              <a:ln>
                <a:solidFill>
                  <a:schemeClr val="tx2"/>
                </a:solidFill>
              </a:ln>
            </p:spPr>
          </p:pic>
          <p:sp>
            <p:nvSpPr>
              <p:cNvPr id="189" name="Oval 112"/>
              <p:cNvSpPr>
                <a:spLocks noChangeArrowheads="1"/>
              </p:cNvSpPr>
              <p:nvPr/>
            </p:nvSpPr>
            <p:spPr bwMode="auto">
              <a:xfrm>
                <a:off x="35193805" y="24649113"/>
                <a:ext cx="1250708" cy="375838"/>
              </a:xfrm>
              <a:prstGeom prst="ellipse">
                <a:avLst/>
              </a:prstGeom>
              <a:noFill/>
              <a:ln w="5715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0" name="Oval 112"/>
            <p:cNvSpPr>
              <a:spLocks noChangeArrowheads="1"/>
            </p:cNvSpPr>
            <p:nvPr/>
          </p:nvSpPr>
          <p:spPr bwMode="auto">
            <a:xfrm flipV="1">
              <a:off x="33786925" y="27586949"/>
              <a:ext cx="2424503" cy="548245"/>
            </a:xfrm>
            <a:prstGeom prst="ellipse">
              <a:avLst/>
            </a:prstGeom>
            <a:noFill/>
            <a:ln w="5715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3" name="Rectangle 42"/>
          <p:cNvSpPr/>
          <p:nvPr/>
        </p:nvSpPr>
        <p:spPr>
          <a:xfrm>
            <a:off x="31475840" y="30152362"/>
            <a:ext cx="12010857" cy="7232750"/>
          </a:xfrm>
          <a:prstGeom prst="rect">
            <a:avLst/>
          </a:prstGeom>
        </p:spPr>
        <p:txBody>
          <a:bodyPr wrap="square">
            <a:spAutoFit/>
          </a:bodyPr>
          <a:lstStyle/>
          <a:p>
            <a:pPr>
              <a:buSzPct val="140000"/>
            </a:pPr>
            <a:r>
              <a:rPr lang="en-US" sz="3600" dirty="0">
                <a:latin typeface="Calibri"/>
                <a:cs typeface="Calibri"/>
              </a:rPr>
              <a:t>* Genome Browser help pages:</a:t>
            </a:r>
          </a:p>
          <a:p>
            <a:r>
              <a:rPr lang="en-US" sz="3600" dirty="0">
                <a:latin typeface="Calibri"/>
                <a:cs typeface="Calibri"/>
              </a:rPr>
              <a:t>       </a:t>
            </a:r>
            <a:r>
              <a:rPr lang="en-US" sz="3600" dirty="0">
                <a:latin typeface="Calibri"/>
                <a:cs typeface="Calibri"/>
                <a:hlinkClick r:id="rId20"/>
              </a:rPr>
              <a:t>http://genome.ucsc.edu/goldenPath/help</a:t>
            </a:r>
            <a:endParaRPr lang="en-US" sz="3600" dirty="0">
              <a:latin typeface="Calibri"/>
              <a:cs typeface="Calibri"/>
            </a:endParaRPr>
          </a:p>
          <a:p>
            <a:pPr>
              <a:buSzPct val="140000"/>
            </a:pPr>
            <a:endParaRPr lang="en-US" sz="1400" dirty="0">
              <a:latin typeface="Calibri"/>
              <a:cs typeface="Calibri"/>
            </a:endParaRPr>
          </a:p>
          <a:p>
            <a:pPr>
              <a:buSzPct val="140000"/>
            </a:pPr>
            <a:r>
              <a:rPr lang="en-US" sz="3600" dirty="0">
                <a:latin typeface="Calibri"/>
                <a:cs typeface="Calibri"/>
              </a:rPr>
              <a:t>* Training information, videos, and user’s guides: </a:t>
            </a:r>
          </a:p>
          <a:p>
            <a:r>
              <a:rPr lang="en-US" sz="3600" dirty="0">
                <a:latin typeface="Calibri"/>
                <a:cs typeface="Calibri"/>
              </a:rPr>
              <a:t>      </a:t>
            </a:r>
            <a:r>
              <a:rPr lang="en-US" sz="3600" dirty="0">
                <a:latin typeface="Calibri"/>
                <a:cs typeface="Calibri"/>
                <a:hlinkClick r:id="rId21"/>
              </a:rPr>
              <a:t>http://genome.ucsc.edu/training</a:t>
            </a:r>
            <a:endParaRPr lang="en-US" sz="3600" dirty="0">
              <a:latin typeface="Calibri"/>
              <a:cs typeface="Calibri"/>
            </a:endParaRPr>
          </a:p>
          <a:p>
            <a:endParaRPr lang="en-US" sz="1400" dirty="0">
              <a:latin typeface="Calibri"/>
              <a:cs typeface="Calibri"/>
            </a:endParaRPr>
          </a:p>
          <a:p>
            <a:r>
              <a:rPr lang="en-US" sz="3600" dirty="0">
                <a:latin typeface="Calibri"/>
                <a:cs typeface="Calibri"/>
              </a:rPr>
              <a:t>* Recent reference:</a:t>
            </a:r>
          </a:p>
          <a:p>
            <a:r>
              <a:rPr lang="en-US" sz="1200" dirty="0">
                <a:latin typeface="Calibri"/>
                <a:cs typeface="Calibri"/>
              </a:rPr>
              <a:t>               </a:t>
            </a:r>
            <a:r>
              <a:rPr lang="en-US" sz="2800" dirty="0">
                <a:latin typeface="Calibri"/>
                <a:cs typeface="Calibri"/>
              </a:rPr>
              <a:t>M Speir, AS Zweig, KR Rosenbloom, et. al., </a:t>
            </a:r>
          </a:p>
          <a:p>
            <a:r>
              <a:rPr lang="en-US" sz="2800" dirty="0">
                <a:solidFill>
                  <a:schemeClr val="tx2"/>
                </a:solidFill>
                <a:latin typeface="Calibri"/>
                <a:cs typeface="Calibri"/>
              </a:rPr>
              <a:t>      The UCSC Genome Browser database: 2016 Update</a:t>
            </a:r>
          </a:p>
          <a:p>
            <a:r>
              <a:rPr lang="en-US" sz="2800" i="1" dirty="0">
                <a:latin typeface="Calibri"/>
                <a:cs typeface="Calibri"/>
              </a:rPr>
              <a:t>       </a:t>
            </a:r>
            <a:r>
              <a:rPr lang="en-US" sz="2800" dirty="0">
                <a:latin typeface="Calibri"/>
                <a:cs typeface="Calibri"/>
              </a:rPr>
              <a:t>Submitted</a:t>
            </a:r>
            <a:r>
              <a:rPr lang="en-US" sz="2800" i="1" dirty="0">
                <a:latin typeface="Calibri"/>
                <a:cs typeface="Calibri"/>
              </a:rPr>
              <a:t>: Nucleic Acids Res</a:t>
            </a:r>
            <a:r>
              <a:rPr lang="en-US" sz="2800" dirty="0">
                <a:latin typeface="Calibri"/>
                <a:cs typeface="Calibri"/>
              </a:rPr>
              <a:t>  (2016 Database Issue)</a:t>
            </a:r>
          </a:p>
          <a:p>
            <a:r>
              <a:rPr lang="ro-RO" sz="2800" dirty="0">
                <a:cs typeface="Calibri"/>
              </a:rPr>
              <a:t>       BioRxiv preprint: </a:t>
            </a:r>
            <a:r>
              <a:rPr lang="ro-RO" sz="2800" dirty="0">
                <a:cs typeface="Calibri"/>
                <a:hlinkClick r:id="rId22"/>
              </a:rPr>
              <a:t>http://dx.doi.org/10.1101/027037</a:t>
            </a:r>
            <a:endParaRPr lang="en-US" sz="2800" dirty="0">
              <a:latin typeface="Calibri"/>
              <a:cs typeface="Calibri"/>
            </a:endParaRPr>
          </a:p>
          <a:p>
            <a:endParaRPr lang="en-US" sz="3600" dirty="0">
              <a:latin typeface="Calibri"/>
              <a:cs typeface="Calibri"/>
            </a:endParaRPr>
          </a:p>
          <a:p>
            <a:r>
              <a:rPr lang="en-US" sz="3600" dirty="0">
                <a:latin typeface="Calibri"/>
                <a:cs typeface="Calibri"/>
              </a:rPr>
              <a:t>* Find us on:         GenomeBrowser</a:t>
            </a:r>
          </a:p>
          <a:p>
            <a:r>
              <a:rPr lang="en-US" sz="3600" dirty="0">
                <a:latin typeface="Calibri"/>
                <a:cs typeface="Calibri"/>
              </a:rPr>
              <a:t>	         @GenomeBrowser	</a:t>
            </a:r>
          </a:p>
          <a:p>
            <a:r>
              <a:rPr lang="en-US" sz="3600" dirty="0">
                <a:latin typeface="Calibri"/>
                <a:cs typeface="Calibri"/>
              </a:rPr>
              <a:t>	         UCSC Genome Brows</a:t>
            </a:r>
            <a:r>
              <a:rPr lang="en-US" sz="3600" dirty="0">
                <a:latin typeface="Arial"/>
                <a:cs typeface="Arial"/>
              </a:rPr>
              <a:t>er</a:t>
            </a:r>
          </a:p>
        </p:txBody>
      </p:sp>
      <p:grpSp>
        <p:nvGrpSpPr>
          <p:cNvPr id="13361" name="Group 13360"/>
          <p:cNvGrpSpPr/>
          <p:nvPr/>
        </p:nvGrpSpPr>
        <p:grpSpPr>
          <a:xfrm>
            <a:off x="34174701" y="35722596"/>
            <a:ext cx="654972" cy="1517145"/>
            <a:chOff x="33831551" y="33562838"/>
            <a:chExt cx="654972" cy="1517145"/>
          </a:xfrm>
        </p:grpSpPr>
        <p:pic>
          <p:nvPicPr>
            <p:cNvPr id="200" name="Picture 199" descr="TwitterLogo_#55acee.png"/>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33831551" y="34006723"/>
              <a:ext cx="654972" cy="727747"/>
            </a:xfrm>
            <a:prstGeom prst="rect">
              <a:avLst/>
            </a:prstGeom>
          </p:spPr>
        </p:pic>
        <p:pic>
          <p:nvPicPr>
            <p:cNvPr id="201" name="Picture 200" descr="YouTube-icon-full_color.png"/>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33917286" y="34664757"/>
              <a:ext cx="530753" cy="415226"/>
            </a:xfrm>
            <a:prstGeom prst="rect">
              <a:avLst/>
            </a:prstGeom>
          </p:spPr>
        </p:pic>
        <p:pic>
          <p:nvPicPr>
            <p:cNvPr id="202" name="Picture 201" descr="FB-fLogo-Blue-printpackaging.tif"/>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33913113" y="33562838"/>
              <a:ext cx="468545" cy="520849"/>
            </a:xfrm>
            <a:prstGeom prst="rect">
              <a:avLst/>
            </a:prstGeom>
          </p:spPr>
        </p:pic>
      </p:grpSp>
      <p:sp>
        <p:nvSpPr>
          <p:cNvPr id="204" name="Rectangle 38"/>
          <p:cNvSpPr>
            <a:spLocks noChangeArrowheads="1"/>
          </p:cNvSpPr>
          <p:nvPr/>
        </p:nvSpPr>
        <p:spPr bwMode="auto">
          <a:xfrm>
            <a:off x="17980647" y="42522100"/>
            <a:ext cx="44729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800">
                <a:solidFill>
                  <a:srgbClr val="99100F"/>
                </a:solidFill>
                <a:ea typeface="Osaka" charset="0"/>
                <a:cs typeface="Osaka" charset="0"/>
              </a:rPr>
              <a:t>fenyolab.org</a:t>
            </a:r>
          </a:p>
        </p:txBody>
      </p:sp>
      <p:sp>
        <p:nvSpPr>
          <p:cNvPr id="206" name="Rectangle 38"/>
          <p:cNvSpPr>
            <a:spLocks noChangeArrowheads="1"/>
          </p:cNvSpPr>
          <p:nvPr/>
        </p:nvSpPr>
        <p:spPr bwMode="auto">
          <a:xfrm>
            <a:off x="23646983" y="42501730"/>
            <a:ext cx="65693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800">
                <a:solidFill>
                  <a:srgbClr val="99100F"/>
                </a:solidFill>
                <a:ea typeface="Osaka" charset="0"/>
                <a:cs typeface="Osaka" charset="0"/>
              </a:rPr>
              <a:t>proteomics.cancer.gov</a:t>
            </a:r>
          </a:p>
        </p:txBody>
      </p:sp>
      <p:pic>
        <p:nvPicPr>
          <p:cNvPr id="131" name="Picture 130"/>
          <p:cNvPicPr>
            <a:picLocks noChangeAspect="1"/>
          </p:cNvPicPr>
          <p:nvPr/>
        </p:nvPicPr>
        <p:blipFill>
          <a:blip r:embed="rId26"/>
          <a:stretch>
            <a:fillRect/>
          </a:stretch>
        </p:blipFill>
        <p:spPr>
          <a:xfrm>
            <a:off x="16720669" y="40581225"/>
            <a:ext cx="5732931" cy="1841487"/>
          </a:xfrm>
          <a:prstGeom prst="rect">
            <a:avLst/>
          </a:prstGeom>
          <a:ln>
            <a:noFill/>
          </a:ln>
        </p:spPr>
      </p:pic>
      <p:sp>
        <p:nvSpPr>
          <p:cNvPr id="210" name="Rectangle 38"/>
          <p:cNvSpPr>
            <a:spLocks noChangeArrowheads="1"/>
          </p:cNvSpPr>
          <p:nvPr/>
        </p:nvSpPr>
        <p:spPr bwMode="auto">
          <a:xfrm>
            <a:off x="9498899" y="42542485"/>
            <a:ext cx="65693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800">
                <a:solidFill>
                  <a:srgbClr val="99100F"/>
                </a:solidFill>
                <a:ea typeface="Osaka" charset="0"/>
                <a:cs typeface="Osaka" charset="0"/>
              </a:rPr>
              <a:t>www.peptideatlas.org</a:t>
            </a:r>
          </a:p>
        </p:txBody>
      </p:sp>
      <p:sp>
        <p:nvSpPr>
          <p:cNvPr id="211" name="Rectangle 38"/>
          <p:cNvSpPr>
            <a:spLocks noChangeArrowheads="1"/>
          </p:cNvSpPr>
          <p:nvPr/>
        </p:nvSpPr>
        <p:spPr bwMode="auto">
          <a:xfrm>
            <a:off x="2371956" y="42546195"/>
            <a:ext cx="65693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800">
                <a:solidFill>
                  <a:srgbClr val="99100F"/>
                </a:solidFill>
                <a:ea typeface="Osaka" charset="0"/>
                <a:cs typeface="Osaka" charset="0"/>
              </a:rPr>
              <a:t>genomics.ucsc.edu</a:t>
            </a:r>
          </a:p>
        </p:txBody>
      </p:sp>
      <p:pic>
        <p:nvPicPr>
          <p:cNvPr id="132" name="Picture 131"/>
          <p:cNvPicPr>
            <a:picLocks noChangeAspect="1"/>
          </p:cNvPicPr>
          <p:nvPr/>
        </p:nvPicPr>
        <p:blipFill>
          <a:blip r:embed="rId27"/>
          <a:stretch>
            <a:fillRect/>
          </a:stretch>
        </p:blipFill>
        <p:spPr>
          <a:xfrm>
            <a:off x="33073672" y="27287474"/>
            <a:ext cx="10270817" cy="1175487"/>
          </a:xfrm>
          <a:prstGeom prst="rect">
            <a:avLst/>
          </a:prstGeom>
        </p:spPr>
      </p:pic>
      <p:sp>
        <p:nvSpPr>
          <p:cNvPr id="213" name="Oval 112"/>
          <p:cNvSpPr>
            <a:spLocks noChangeArrowheads="1"/>
          </p:cNvSpPr>
          <p:nvPr/>
        </p:nvSpPr>
        <p:spPr bwMode="auto">
          <a:xfrm>
            <a:off x="37065720" y="27160797"/>
            <a:ext cx="2055607" cy="736967"/>
          </a:xfrm>
          <a:prstGeom prst="ellipse">
            <a:avLst/>
          </a:prstGeom>
          <a:noFill/>
          <a:ln w="5715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41" name="Straight Connector 140"/>
          <p:cNvCxnSpPr/>
          <p:nvPr/>
        </p:nvCxnSpPr>
        <p:spPr>
          <a:xfrm flipV="1">
            <a:off x="12226281" y="16886206"/>
            <a:ext cx="3060674" cy="3552110"/>
          </a:xfrm>
          <a:prstGeom prst="line">
            <a:avLst/>
          </a:prstGeom>
          <a:ln w="28575"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36" name="Rectangle 235"/>
          <p:cNvSpPr/>
          <p:nvPr/>
        </p:nvSpPr>
        <p:spPr>
          <a:xfrm>
            <a:off x="1438543" y="19502383"/>
            <a:ext cx="9095938" cy="861774"/>
          </a:xfrm>
          <a:prstGeom prst="rect">
            <a:avLst/>
          </a:prstGeom>
        </p:spPr>
        <p:txBody>
          <a:bodyPr wrap="square">
            <a:spAutoFit/>
          </a:bodyPr>
          <a:lstStyle/>
          <a:p>
            <a:r>
              <a:rPr lang="en-US" sz="5000" b="1">
                <a:solidFill>
                  <a:srgbClr val="1F497D"/>
                </a:solidFill>
                <a:ea typeface="Osaka" charset="0"/>
                <a:cs typeface="Osaka" charset="0"/>
              </a:rPr>
              <a:t>PeptideAtlas browser track</a:t>
            </a:r>
            <a:endParaRPr lang="en-US" sz="4800" b="1">
              <a:solidFill>
                <a:srgbClr val="1F497D"/>
              </a:solidFill>
              <a:ea typeface="Osaka" charset="0"/>
              <a:cs typeface="Osaka" charset="0"/>
            </a:endParaRPr>
          </a:p>
        </p:txBody>
      </p:sp>
      <p:sp>
        <p:nvSpPr>
          <p:cNvPr id="238" name="Rectangle 237"/>
          <p:cNvSpPr/>
          <p:nvPr/>
        </p:nvSpPr>
        <p:spPr>
          <a:xfrm>
            <a:off x="1438543" y="27694113"/>
            <a:ext cx="9947642" cy="861774"/>
          </a:xfrm>
          <a:prstGeom prst="rect">
            <a:avLst/>
          </a:prstGeom>
        </p:spPr>
        <p:txBody>
          <a:bodyPr wrap="none">
            <a:spAutoFit/>
          </a:bodyPr>
          <a:lstStyle/>
          <a:p>
            <a:r>
              <a:rPr lang="en-US" sz="5000" b="1">
                <a:solidFill>
                  <a:srgbClr val="1F497D"/>
                </a:solidFill>
                <a:ea typeface="Osaka" charset="0"/>
                <a:cs typeface="Osaka" charset="0"/>
              </a:rPr>
              <a:t>Cancer Proteomics (CPTAC) data hub</a:t>
            </a:r>
            <a:endParaRPr lang="en-US" sz="4800" b="1">
              <a:solidFill>
                <a:srgbClr val="1F497D"/>
              </a:solidFill>
              <a:ea typeface="Osaka" charset="0"/>
              <a:cs typeface="Osaka" charset="0"/>
            </a:endParaRPr>
          </a:p>
        </p:txBody>
      </p:sp>
      <p:sp>
        <p:nvSpPr>
          <p:cNvPr id="241" name="Rectangle 240"/>
          <p:cNvSpPr/>
          <p:nvPr/>
        </p:nvSpPr>
        <p:spPr>
          <a:xfrm>
            <a:off x="13910902" y="24198475"/>
            <a:ext cx="17046485" cy="3539431"/>
          </a:xfrm>
          <a:prstGeom prst="rect">
            <a:avLst/>
          </a:prstGeom>
        </p:spPr>
        <p:txBody>
          <a:bodyPr wrap="square">
            <a:spAutoFit/>
          </a:bodyPr>
          <a:lstStyle/>
          <a:p>
            <a:pPr algn="just"/>
            <a:r>
              <a:rPr lang="en-US" sz="2800"/>
              <a:t>Genome browser view of a 68kbp genomic region on human chromosome 17 where 3 cancer-associated genes (ERBB2, MIEN1, and GRB7) are colocated, along with a 4</a:t>
            </a:r>
            <a:r>
              <a:rPr lang="en-US" sz="2800" baseline="30000"/>
              <a:t>th</a:t>
            </a:r>
            <a:r>
              <a:rPr lang="en-US" sz="2800"/>
              <a:t>  gene (IKZF3; a tissue-specific (lymphocyte differentiation) transcription factor). Exons are denoted by tall blocks in the annotated gene tracks, with confirmatory evidence in the conservation signal produced using the UCSC 100-vertebrate genome sequence alignment, RNA-seq data from the ENCODE project, and PeptideAtlas peptide identifications.  The cancer proteomics (CPTAC) tracks shown here show proteome and phosphoproteome signal in breast tumor samples from the TCGA (The Cancer Genome Atlas) project, and provide links to MRM assays. Clicking on an assay provides MS detail from CPTAC.  Related tracks from the COSMIC cancer mutation database and ENCODE breast cancer cell line RNA-seq round out the view. </a:t>
            </a:r>
          </a:p>
        </p:txBody>
      </p:sp>
      <p:cxnSp>
        <p:nvCxnSpPr>
          <p:cNvPr id="227" name="Straight Connector 226"/>
          <p:cNvCxnSpPr/>
          <p:nvPr/>
        </p:nvCxnSpPr>
        <p:spPr>
          <a:xfrm flipV="1">
            <a:off x="12226281" y="19948487"/>
            <a:ext cx="3060674" cy="8683600"/>
          </a:xfrm>
          <a:prstGeom prst="line">
            <a:avLst/>
          </a:prstGeom>
          <a:ln w="28575" cmpd="sng">
            <a:solidFill>
              <a:schemeClr val="tx1"/>
            </a:solidFill>
            <a:prstDash val="dash"/>
          </a:ln>
        </p:spPr>
        <p:style>
          <a:lnRef idx="2">
            <a:schemeClr val="accent1"/>
          </a:lnRef>
          <a:fillRef idx="0">
            <a:schemeClr val="accent1"/>
          </a:fillRef>
          <a:effectRef idx="1">
            <a:schemeClr val="accent1"/>
          </a:effectRef>
          <a:fontRef idx="minor">
            <a:schemeClr val="tx1"/>
          </a:fontRef>
        </p:style>
      </p:cxnSp>
      <p:pic>
        <p:nvPicPr>
          <p:cNvPr id="226" name="Picture 225"/>
          <p:cNvPicPr>
            <a:picLocks noChangeAspect="1"/>
          </p:cNvPicPr>
          <p:nvPr/>
        </p:nvPicPr>
        <p:blipFill>
          <a:blip r:embed="rId28"/>
          <a:stretch>
            <a:fillRect/>
          </a:stretch>
        </p:blipFill>
        <p:spPr>
          <a:xfrm>
            <a:off x="14042282" y="28540051"/>
            <a:ext cx="16141700" cy="8420100"/>
          </a:xfrm>
          <a:prstGeom prst="rect">
            <a:avLst/>
          </a:prstGeom>
          <a:ln>
            <a:solidFill>
              <a:schemeClr val="tx1">
                <a:lumMod val="50000"/>
                <a:lumOff val="50000"/>
              </a:schemeClr>
            </a:solidFill>
          </a:ln>
        </p:spPr>
      </p:pic>
      <p:sp>
        <p:nvSpPr>
          <p:cNvPr id="249" name="Rectangle 248"/>
          <p:cNvSpPr/>
          <p:nvPr/>
        </p:nvSpPr>
        <p:spPr>
          <a:xfrm>
            <a:off x="14056122" y="37259821"/>
            <a:ext cx="11826478" cy="2677656"/>
          </a:xfrm>
          <a:prstGeom prst="rect">
            <a:avLst/>
          </a:prstGeom>
        </p:spPr>
        <p:txBody>
          <a:bodyPr wrap="square">
            <a:spAutoFit/>
          </a:bodyPr>
          <a:lstStyle/>
          <a:p>
            <a:pPr algn="just"/>
            <a:r>
              <a:rPr lang="en-US" sz="2800"/>
              <a:t>Genome browser view of a 1300bp genomic region on human chromosome 1 showing alternative splicing of the nuclear lamina protein, LMNA.  Multiple isoforms annotated by GENCODE/Ensembl are shown together with PeptideAtlas peptide identifications (highlighted) that provide evidence for the exon skipping in transcript ENST00000347559.  Clicking on a peptide in this track produces a detail page, with a link to MS and sample detail at PeptideAtlas.</a:t>
            </a:r>
          </a:p>
        </p:txBody>
      </p:sp>
      <p:sp>
        <p:nvSpPr>
          <p:cNvPr id="228" name="Rectangle 227"/>
          <p:cNvSpPr/>
          <p:nvPr/>
        </p:nvSpPr>
        <p:spPr>
          <a:xfrm>
            <a:off x="14042282" y="36288134"/>
            <a:ext cx="2273612" cy="309858"/>
          </a:xfrm>
          <a:prstGeom prst="rect">
            <a:avLst/>
          </a:prstGeom>
          <a:solidFill>
            <a:srgbClr val="FFFF00">
              <a:alpha val="1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Rectangle 254"/>
          <p:cNvSpPr/>
          <p:nvPr/>
        </p:nvSpPr>
        <p:spPr>
          <a:xfrm>
            <a:off x="14042282" y="31415681"/>
            <a:ext cx="2273612" cy="309858"/>
          </a:xfrm>
          <a:prstGeom prst="rect">
            <a:avLst/>
          </a:prstGeom>
          <a:solidFill>
            <a:srgbClr val="FFFF00">
              <a:alpha val="1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Rectangle 255"/>
          <p:cNvSpPr/>
          <p:nvPr/>
        </p:nvSpPr>
        <p:spPr>
          <a:xfrm>
            <a:off x="14042282" y="35270172"/>
            <a:ext cx="2273612" cy="309858"/>
          </a:xfrm>
          <a:prstGeom prst="rect">
            <a:avLst/>
          </a:prstGeom>
          <a:solidFill>
            <a:srgbClr val="FFFF00">
              <a:alpha val="1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Rectangle 256"/>
          <p:cNvSpPr/>
          <p:nvPr/>
        </p:nvSpPr>
        <p:spPr>
          <a:xfrm>
            <a:off x="1402004" y="36711201"/>
            <a:ext cx="11907851" cy="954107"/>
          </a:xfrm>
          <a:prstGeom prst="rect">
            <a:avLst/>
          </a:prstGeom>
        </p:spPr>
        <p:txBody>
          <a:bodyPr wrap="square">
            <a:spAutoFit/>
          </a:bodyPr>
          <a:lstStyle/>
          <a:p>
            <a:pPr algn="just"/>
            <a:r>
              <a:rPr lang="en-US" sz="2800"/>
              <a:t>The UCSC browser provides multiple mechanisms for visualizing your own data in genomic context alongside datasets and annotations from scientists world-wide:</a:t>
            </a:r>
          </a:p>
        </p:txBody>
      </p:sp>
      <p:pic>
        <p:nvPicPr>
          <p:cNvPr id="230" name="Picture 229"/>
          <p:cNvPicPr>
            <a:picLocks noChangeAspect="1"/>
          </p:cNvPicPr>
          <p:nvPr/>
        </p:nvPicPr>
        <p:blipFill>
          <a:blip r:embed="rId29"/>
          <a:stretch>
            <a:fillRect/>
          </a:stretch>
        </p:blipFill>
        <p:spPr>
          <a:xfrm>
            <a:off x="26177786" y="37259821"/>
            <a:ext cx="4053608" cy="2485300"/>
          </a:xfrm>
          <a:prstGeom prst="rect">
            <a:avLst/>
          </a:prstGeom>
          <a:noFill/>
          <a:ln>
            <a:solidFill>
              <a:schemeClr val="tx1">
                <a:lumMod val="50000"/>
                <a:lumOff val="50000"/>
                <a:alpha val="8000"/>
              </a:schemeClr>
            </a:solidFill>
          </a:ln>
        </p:spPr>
      </p:pic>
    </p:spTree>
    <p:extLst>
      <p:ext uri="{BB962C8B-B14F-4D97-AF65-F5344CB8AC3E}">
        <p14:creationId xmlns:p14="http://schemas.microsoft.com/office/powerpoint/2010/main" val="8452766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10301</TotalTime>
  <Words>844</Words>
  <Application>Microsoft Macintosh PowerPoint</Application>
  <PresentationFormat>Custom</PresentationFormat>
  <Paragraphs>57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Visualizing proteomics data in genomic context using the UCSC Genome Browser</vt:lpstr>
    </vt:vector>
  </TitlesOfParts>
  <Manager/>
  <Company>UC Santa Cruz</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Kate Rosenbloom</dc:creator>
  <cp:keywords/>
  <dc:description/>
  <cp:lastModifiedBy>Kate Rosenbloom</cp:lastModifiedBy>
  <cp:revision>144</cp:revision>
  <dcterms:created xsi:type="dcterms:W3CDTF">2015-09-04T18:31:35Z</dcterms:created>
  <dcterms:modified xsi:type="dcterms:W3CDTF">2015-09-21T21:50:32Z</dcterms:modified>
  <cp:category/>
</cp:coreProperties>
</file>