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219210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2107" algn="l" defTabSz="219210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4214" algn="l" defTabSz="219210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76322" algn="l" defTabSz="219210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68419" algn="l" defTabSz="219210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60517" algn="l" defTabSz="219210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52614" algn="l" defTabSz="219210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44717" algn="l" defTabSz="219210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36824" algn="l" defTabSz="219210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9892" autoAdjust="0"/>
    <p:restoredTop sz="94660"/>
  </p:normalViewPr>
  <p:slideViewPr>
    <p:cSldViewPr snapToGrid="0">
      <p:cViewPr>
        <p:scale>
          <a:sx n="15" d="100"/>
          <a:sy n="15" d="100"/>
        </p:scale>
        <p:origin x="-2376" y="-104"/>
      </p:cViewPr>
      <p:guideLst>
        <p:guide orient="horz" pos="11568"/>
        <p:guide pos="10368"/>
      </p:guideLst>
    </p:cSldViewPr>
  </p:slideViewPr>
  <p:notesTextViewPr>
    <p:cViewPr>
      <p:scale>
        <a:sx n="25" d="100"/>
        <a:sy n="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7FD1D-06E2-534B-ABBF-C107A26391A0}" type="datetimeFigureOut">
              <a:rPr lang="en-US" smtClean="0"/>
              <a:t>4/18/13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96A4D-C67F-0546-9F93-0CEC36308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08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9210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2107" algn="l" defTabSz="219210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4214" algn="l" defTabSz="219210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76322" algn="l" defTabSz="219210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68419" algn="l" defTabSz="219210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60517" algn="l" defTabSz="219210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52614" algn="l" defTabSz="219210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44717" algn="l" defTabSz="219210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36824" algn="l" defTabSz="2192107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96A4D-C67F-0546-9F93-0CEC363086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4"/>
            <a:ext cx="27980640" cy="94081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2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76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6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60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52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44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36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AF45-83A3-2F4B-AF2F-24C371E01167}" type="datetimeFigureOut">
              <a:rPr lang="en-US" smtClean="0"/>
              <a:t>4/10/13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900-822D-BB46-81FC-5ACF436A54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9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AF45-83A3-2F4B-AF2F-24C371E01167}" type="datetimeFigureOut">
              <a:rPr lang="en-US" smtClean="0"/>
              <a:t>4/10/13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900-822D-BB46-81FC-5ACF436A54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2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09" y="11247127"/>
            <a:ext cx="26660477" cy="2396845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11247127"/>
            <a:ext cx="79444214" cy="2396845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AF45-83A3-2F4B-AF2F-24C371E01167}" type="datetimeFigureOut">
              <a:rPr lang="en-US" smtClean="0"/>
              <a:t>4/10/13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900-822D-BB46-81FC-5ACF436A54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9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AF45-83A3-2F4B-AF2F-24C371E01167}" type="datetimeFigureOut">
              <a:rPr lang="en-US" smtClean="0"/>
              <a:t>4/10/13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900-822D-BB46-81FC-5ACF436A54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5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8" y="28204162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8" y="18602998"/>
            <a:ext cx="27980640" cy="9601195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2107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4214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7632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6841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6051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5261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4471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3682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AF45-83A3-2F4B-AF2F-24C371E01167}" type="datetimeFigureOut">
              <a:rPr lang="en-US" smtClean="0"/>
              <a:t>4/10/13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900-822D-BB46-81FC-5ACF436A54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90" y="65542162"/>
            <a:ext cx="53052341" cy="18538951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5" y="65542162"/>
            <a:ext cx="53052346" cy="18538951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AF45-83A3-2F4B-AF2F-24C371E01167}" type="datetimeFigureOut">
              <a:rPr lang="en-US" smtClean="0"/>
              <a:t>4/10/13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900-822D-BB46-81FC-5ACF436A54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5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51" y="9824722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2107" indent="0">
              <a:buNone/>
              <a:defRPr sz="9600" b="1"/>
            </a:lvl2pPr>
            <a:lvl3pPr marL="4384214" indent="0">
              <a:buNone/>
              <a:defRPr sz="8600" b="1"/>
            </a:lvl3pPr>
            <a:lvl4pPr marL="6576322" indent="0">
              <a:buNone/>
              <a:defRPr sz="7700" b="1"/>
            </a:lvl4pPr>
            <a:lvl5pPr marL="8768419" indent="0">
              <a:buNone/>
              <a:defRPr sz="7700" b="1"/>
            </a:lvl5pPr>
            <a:lvl6pPr marL="10960517" indent="0">
              <a:buNone/>
              <a:defRPr sz="7700" b="1"/>
            </a:lvl6pPr>
            <a:lvl7pPr marL="13152614" indent="0">
              <a:buNone/>
              <a:defRPr sz="7700" b="1"/>
            </a:lvl7pPr>
            <a:lvl8pPr marL="15344717" indent="0">
              <a:buNone/>
              <a:defRPr sz="7700" b="1"/>
            </a:lvl8pPr>
            <a:lvl9pPr marL="17536824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51" y="13919199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122" y="9824722"/>
            <a:ext cx="14550389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2107" indent="0">
              <a:buNone/>
              <a:defRPr sz="9600" b="1"/>
            </a:lvl2pPr>
            <a:lvl3pPr marL="4384214" indent="0">
              <a:buNone/>
              <a:defRPr sz="8600" b="1"/>
            </a:lvl3pPr>
            <a:lvl4pPr marL="6576322" indent="0">
              <a:buNone/>
              <a:defRPr sz="7700" b="1"/>
            </a:lvl4pPr>
            <a:lvl5pPr marL="8768419" indent="0">
              <a:buNone/>
              <a:defRPr sz="7700" b="1"/>
            </a:lvl5pPr>
            <a:lvl6pPr marL="10960517" indent="0">
              <a:buNone/>
              <a:defRPr sz="7700" b="1"/>
            </a:lvl6pPr>
            <a:lvl7pPr marL="13152614" indent="0">
              <a:buNone/>
              <a:defRPr sz="7700" b="1"/>
            </a:lvl7pPr>
            <a:lvl8pPr marL="15344717" indent="0">
              <a:buNone/>
              <a:defRPr sz="7700" b="1"/>
            </a:lvl8pPr>
            <a:lvl9pPr marL="17536824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122" y="13919199"/>
            <a:ext cx="14550389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AF45-83A3-2F4B-AF2F-24C371E01167}" type="datetimeFigureOut">
              <a:rPr lang="en-US" smtClean="0"/>
              <a:t>4/10/13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900-822D-BB46-81FC-5ACF436A54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4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AF45-83A3-2F4B-AF2F-24C371E01167}" type="datetimeFigureOut">
              <a:rPr lang="en-US" smtClean="0"/>
              <a:t>4/10/13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900-822D-BB46-81FC-5ACF436A54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AF45-83A3-2F4B-AF2F-24C371E01167}" type="datetimeFigureOut">
              <a:rPr lang="en-US" smtClean="0"/>
              <a:t>4/10/13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900-822D-BB46-81FC-5ACF436A54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3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747522"/>
            <a:ext cx="10829928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53"/>
            <a:ext cx="18402302" cy="37459925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9184673"/>
            <a:ext cx="10829928" cy="30022805"/>
          </a:xfrm>
        </p:spPr>
        <p:txBody>
          <a:bodyPr/>
          <a:lstStyle>
            <a:lvl1pPr marL="0" indent="0">
              <a:buNone/>
              <a:defRPr sz="6700"/>
            </a:lvl1pPr>
            <a:lvl2pPr marL="2192107" indent="0">
              <a:buNone/>
              <a:defRPr sz="5800"/>
            </a:lvl2pPr>
            <a:lvl3pPr marL="4384214" indent="0">
              <a:buNone/>
              <a:defRPr sz="4800"/>
            </a:lvl3pPr>
            <a:lvl4pPr marL="6576322" indent="0">
              <a:buNone/>
              <a:defRPr sz="4300"/>
            </a:lvl4pPr>
            <a:lvl5pPr marL="8768419" indent="0">
              <a:buNone/>
              <a:defRPr sz="4300"/>
            </a:lvl5pPr>
            <a:lvl6pPr marL="10960517" indent="0">
              <a:buNone/>
              <a:defRPr sz="4300"/>
            </a:lvl6pPr>
            <a:lvl7pPr marL="13152614" indent="0">
              <a:buNone/>
              <a:defRPr sz="4300"/>
            </a:lvl7pPr>
            <a:lvl8pPr marL="15344717" indent="0">
              <a:buNone/>
              <a:defRPr sz="4300"/>
            </a:lvl8pPr>
            <a:lvl9pPr marL="17536824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AF45-83A3-2F4B-AF2F-24C371E01167}" type="datetimeFigureOut">
              <a:rPr lang="en-US" smtClean="0"/>
              <a:t>4/10/13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900-822D-BB46-81FC-5ACF436A54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1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71"/>
            <a:ext cx="19751040" cy="3627125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58"/>
            <a:ext cx="19751040" cy="26334720"/>
          </a:xfrm>
        </p:spPr>
        <p:txBody>
          <a:bodyPr/>
          <a:lstStyle>
            <a:lvl1pPr marL="0" indent="0">
              <a:buNone/>
              <a:defRPr sz="15400"/>
            </a:lvl1pPr>
            <a:lvl2pPr marL="2192107" indent="0">
              <a:buNone/>
              <a:defRPr sz="13400"/>
            </a:lvl2pPr>
            <a:lvl3pPr marL="4384214" indent="0">
              <a:buNone/>
              <a:defRPr sz="11500"/>
            </a:lvl3pPr>
            <a:lvl4pPr marL="6576322" indent="0">
              <a:buNone/>
              <a:defRPr sz="9600"/>
            </a:lvl4pPr>
            <a:lvl5pPr marL="8768419" indent="0">
              <a:buNone/>
              <a:defRPr sz="9600"/>
            </a:lvl5pPr>
            <a:lvl6pPr marL="10960517" indent="0">
              <a:buNone/>
              <a:defRPr sz="9600"/>
            </a:lvl6pPr>
            <a:lvl7pPr marL="13152614" indent="0">
              <a:buNone/>
              <a:defRPr sz="9600"/>
            </a:lvl7pPr>
            <a:lvl8pPr marL="15344717" indent="0">
              <a:buNone/>
              <a:defRPr sz="9600"/>
            </a:lvl8pPr>
            <a:lvl9pPr marL="17536824" indent="0">
              <a:buNone/>
              <a:defRPr sz="9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96"/>
            <a:ext cx="19751040" cy="5151115"/>
          </a:xfrm>
        </p:spPr>
        <p:txBody>
          <a:bodyPr/>
          <a:lstStyle>
            <a:lvl1pPr marL="0" indent="0">
              <a:buNone/>
              <a:defRPr sz="6700"/>
            </a:lvl1pPr>
            <a:lvl2pPr marL="2192107" indent="0">
              <a:buNone/>
              <a:defRPr sz="5800"/>
            </a:lvl2pPr>
            <a:lvl3pPr marL="4384214" indent="0">
              <a:buNone/>
              <a:defRPr sz="4800"/>
            </a:lvl3pPr>
            <a:lvl4pPr marL="6576322" indent="0">
              <a:buNone/>
              <a:defRPr sz="4300"/>
            </a:lvl4pPr>
            <a:lvl5pPr marL="8768419" indent="0">
              <a:buNone/>
              <a:defRPr sz="4300"/>
            </a:lvl5pPr>
            <a:lvl6pPr marL="10960517" indent="0">
              <a:buNone/>
              <a:defRPr sz="4300"/>
            </a:lvl6pPr>
            <a:lvl7pPr marL="13152614" indent="0">
              <a:buNone/>
              <a:defRPr sz="4300"/>
            </a:lvl7pPr>
            <a:lvl8pPr marL="15344717" indent="0">
              <a:buNone/>
              <a:defRPr sz="4300"/>
            </a:lvl8pPr>
            <a:lvl9pPr marL="17536824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AF45-83A3-2F4B-AF2F-24C371E01167}" type="datetimeFigureOut">
              <a:rPr lang="en-US" smtClean="0"/>
              <a:t>4/10/13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B900-822D-BB46-81FC-5ACF436A54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2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38408" tIns="219221" rIns="438408" bIns="2192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301"/>
            <a:ext cx="29626560" cy="28966162"/>
          </a:xfrm>
          <a:prstGeom prst="rect">
            <a:avLst/>
          </a:prstGeom>
        </p:spPr>
        <p:txBody>
          <a:bodyPr vert="horz" lIns="438408" tIns="219221" rIns="438408" bIns="2192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55"/>
            <a:ext cx="7680960" cy="2336798"/>
          </a:xfrm>
          <a:prstGeom prst="rect">
            <a:avLst/>
          </a:prstGeom>
        </p:spPr>
        <p:txBody>
          <a:bodyPr vert="horz" lIns="438408" tIns="219221" rIns="438408" bIns="219221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AF45-83A3-2F4B-AF2F-24C371E01167}" type="datetimeFigureOut">
              <a:rPr lang="en-US" smtClean="0"/>
              <a:t>4/10/13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55"/>
            <a:ext cx="10424160" cy="2336798"/>
          </a:xfrm>
          <a:prstGeom prst="rect">
            <a:avLst/>
          </a:prstGeom>
        </p:spPr>
        <p:txBody>
          <a:bodyPr vert="horz" lIns="438408" tIns="219221" rIns="438408" bIns="219221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55"/>
            <a:ext cx="7680960" cy="2336798"/>
          </a:xfrm>
          <a:prstGeom prst="rect">
            <a:avLst/>
          </a:prstGeom>
        </p:spPr>
        <p:txBody>
          <a:bodyPr vert="horz" lIns="438408" tIns="219221" rIns="438408" bIns="219221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FB900-822D-BB46-81FC-5ACF436A54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39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2107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4072" indent="-1644072" algn="l" defTabSz="2192107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2162" indent="-1370054" algn="l" defTabSz="2192107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0251" indent="-1096042" algn="l" defTabSz="2192107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2358" indent="-1096042" algn="l" defTabSz="2192107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64466" indent="-1096042" algn="l" defTabSz="2192107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56573" indent="-1096042" algn="l" defTabSz="2192107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48680" indent="-1096042" algn="l" defTabSz="2192107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40778" indent="-1096042" algn="l" defTabSz="2192107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32875" indent="-1096042" algn="l" defTabSz="2192107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210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2107" algn="l" defTabSz="219210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4214" algn="l" defTabSz="219210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76322" algn="l" defTabSz="219210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68419" algn="l" defTabSz="219210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0517" algn="l" defTabSz="219210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52614" algn="l" defTabSz="219210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44717" algn="l" defTabSz="219210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36824" algn="l" defTabSz="219210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gif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1802" y="-228600"/>
            <a:ext cx="19278600" cy="5791200"/>
          </a:xfrm>
        </p:spPr>
        <p:txBody>
          <a:bodyPr>
            <a:normAutofit/>
          </a:bodyPr>
          <a:lstStyle/>
          <a:p>
            <a:r>
              <a:rPr lang="en-US" sz="13000" dirty="0"/>
              <a:t>ASSEMBLY HUBS</a:t>
            </a:r>
            <a:br>
              <a:rPr lang="en-US" sz="13000" dirty="0"/>
            </a:br>
            <a:r>
              <a:rPr lang="en-US" sz="9600" dirty="0"/>
              <a:t>Display novel genome sequence</a:t>
            </a:r>
            <a:br>
              <a:rPr lang="en-US" sz="9600" dirty="0"/>
            </a:br>
            <a:r>
              <a:rPr lang="en-US" sz="9600" dirty="0"/>
              <a:t>using the UCSC Genome Browser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562600"/>
            <a:ext cx="11277600" cy="2286000"/>
          </a:xfrm>
        </p:spPr>
        <p:txBody>
          <a:bodyPr>
            <a:normAutofit fontScale="92500"/>
          </a:bodyPr>
          <a:lstStyle/>
          <a:p>
            <a:r>
              <a:rPr lang="en-US" sz="8200" dirty="0">
                <a:solidFill>
                  <a:schemeClr val="tx1"/>
                </a:solidFill>
                <a:latin typeface="Avenir Next Condensed Heavy"/>
              </a:rPr>
              <a:t>Assemble your sequence</a:t>
            </a:r>
          </a:p>
        </p:txBody>
      </p:sp>
      <p:pic>
        <p:nvPicPr>
          <p:cNvPr id="4" name="Picture 3" descr="DNA_sequencing_assemb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44" y="7359276"/>
            <a:ext cx="10125173" cy="7956955"/>
          </a:xfrm>
          <a:prstGeom prst="rect">
            <a:avLst/>
          </a:prstGeom>
        </p:spPr>
      </p:pic>
      <p:pic>
        <p:nvPicPr>
          <p:cNvPr id="5" name="Picture 4" descr="uc_santa_cruz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1237" y="1981202"/>
            <a:ext cx="7716163" cy="2122440"/>
          </a:xfrm>
          <a:prstGeom prst="rect">
            <a:avLst/>
          </a:prstGeom>
        </p:spPr>
      </p:pic>
      <p:pic>
        <p:nvPicPr>
          <p:cNvPr id="6" name="Picture 5" descr="cbse_header-lef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0" y="40614600"/>
            <a:ext cx="19339997" cy="26675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278600" y="11734807"/>
            <a:ext cx="184666" cy="1415774"/>
          </a:xfrm>
          <a:prstGeom prst="rect">
            <a:avLst/>
          </a:prstGeom>
          <a:noFill/>
        </p:spPr>
        <p:txBody>
          <a:bodyPr wrap="none" lIns="91339" tIns="45662" rIns="91339" bIns="45662" rtlCol="0">
            <a:spAutoFit/>
          </a:bodyPr>
          <a:lstStyle/>
          <a:p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524000" y="5777686"/>
            <a:ext cx="10668000" cy="97671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62" rIns="91339" bIns="45662"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5697202" y="5791200"/>
            <a:ext cx="15773400" cy="8839200"/>
            <a:chOff x="14706600" y="7391400"/>
            <a:chExt cx="15773400" cy="8839200"/>
          </a:xfrm>
        </p:grpSpPr>
        <p:sp>
          <p:nvSpPr>
            <p:cNvPr id="15" name="TextBox 14"/>
            <p:cNvSpPr txBox="1"/>
            <p:nvPr/>
          </p:nvSpPr>
          <p:spPr>
            <a:xfrm>
              <a:off x="18440400" y="7467600"/>
              <a:ext cx="7874672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200" dirty="0">
                  <a:latin typeface="Avenir Next Condensed Heavy"/>
                </a:rPr>
                <a:t>Format your files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949416" y="8763000"/>
              <a:ext cx="587853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dirty="0"/>
                <a:t>available on your web server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935200" y="9677400"/>
              <a:ext cx="15544800" cy="5940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/>
                <a:t>myHub/ - directory to organize your files on this hub</a:t>
              </a:r>
            </a:p>
            <a:p>
              <a:r>
                <a:rPr lang="en-US" sz="3800" dirty="0"/>
                <a:t>     hub.txt – primary reference text file to define the hub, refers to:</a:t>
              </a:r>
            </a:p>
            <a:p>
              <a:r>
                <a:rPr lang="en-US" sz="3800" dirty="0"/>
                <a:t>     genomes.txt – definitions for each genome assembly on this hub</a:t>
              </a:r>
            </a:p>
            <a:p>
              <a:r>
                <a:rPr lang="en-US" sz="3800" dirty="0"/>
                <a:t>          newOrg1/ - directory of files for this specific genome assembly</a:t>
              </a:r>
            </a:p>
            <a:p>
              <a:r>
                <a:rPr lang="en-US" sz="3800" dirty="0"/>
                <a:t>               newOrg1.2bit – ‘2bit’ file constructed from your fasta sequence</a:t>
              </a:r>
            </a:p>
            <a:p>
              <a:r>
                <a:rPr lang="en-US" sz="3800" dirty="0"/>
                <a:t>               description.html – information about this assembly for users</a:t>
              </a:r>
            </a:p>
            <a:p>
              <a:r>
                <a:rPr lang="en-US" sz="3800" dirty="0"/>
                <a:t>               trackDb.txt – definitions for tracks on this genome assembly</a:t>
              </a:r>
            </a:p>
            <a:p>
              <a:r>
                <a:rPr lang="en-US" sz="3800" dirty="0"/>
                <a:t>               groups.txt – definitions for track groups on this assembly</a:t>
              </a:r>
            </a:p>
            <a:p>
              <a:r>
                <a:rPr lang="en-US" sz="3800" dirty="0"/>
                <a:t>               bigWig and bigBed files – data for tracks on this assembly</a:t>
              </a:r>
            </a:p>
            <a:p>
              <a:r>
                <a:rPr lang="en-US" sz="3800" dirty="0"/>
                <a:t>               external track hub data tracks can be displayed on this assembly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4706600" y="7391400"/>
              <a:ext cx="15621000" cy="88392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-152400" y="40157422"/>
            <a:ext cx="14020800" cy="3733798"/>
            <a:chOff x="15534722" y="37568785"/>
            <a:chExt cx="15875143" cy="4049399"/>
          </a:xfrm>
        </p:grpSpPr>
        <p:sp>
          <p:nvSpPr>
            <p:cNvPr id="13" name="Rectangle 12"/>
            <p:cNvSpPr/>
            <p:nvPr/>
          </p:nvSpPr>
          <p:spPr>
            <a:xfrm>
              <a:off x="19417230" y="37741881"/>
              <a:ext cx="7161070" cy="9012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/>
                <a:t>Acknowledgments</a:t>
              </a:r>
            </a:p>
          </p:txBody>
        </p:sp>
        <p:sp>
          <p:nvSpPr>
            <p:cNvPr id="14" name="Frame 13"/>
            <p:cNvSpPr/>
            <p:nvPr/>
          </p:nvSpPr>
          <p:spPr>
            <a:xfrm>
              <a:off x="15534722" y="38291568"/>
              <a:ext cx="15875143" cy="3326616"/>
            </a:xfrm>
            <a:prstGeom prst="frame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dirty="0"/>
                <a:t>This work was funded by National Human Genome Research Institute award U41HG002371 to the UCSC Center for Genomic Science.</a:t>
              </a:r>
              <a:endParaRPr lang="en-US" sz="48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793556" y="37568785"/>
              <a:ext cx="15184920" cy="396775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Picture 35" descr="cyber-slu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2" y="192506"/>
            <a:ext cx="4191000" cy="5293896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362200" y="38176231"/>
            <a:ext cx="28194000" cy="2815363"/>
            <a:chOff x="2362200" y="38176200"/>
            <a:chExt cx="28194000" cy="2815360"/>
          </a:xfrm>
        </p:grpSpPr>
        <p:sp>
          <p:nvSpPr>
            <p:cNvPr id="7" name="TextBox 6"/>
            <p:cNvSpPr txBox="1"/>
            <p:nvPr/>
          </p:nvSpPr>
          <p:spPr>
            <a:xfrm>
              <a:off x="2362200" y="38252400"/>
              <a:ext cx="28194000" cy="2739160"/>
            </a:xfrm>
            <a:prstGeom prst="rect">
              <a:avLst/>
            </a:prstGeom>
            <a:noFill/>
          </p:spPr>
          <p:txBody>
            <a:bodyPr wrap="square" lIns="91397" tIns="45696" rIns="91397" bIns="45696" rtlCol="0">
              <a:spAutoFit/>
            </a:bodyPr>
            <a:lstStyle/>
            <a:p>
              <a:pPr algn="ctr"/>
              <a:r>
                <a:rPr lang="en-US" sz="4300" dirty="0"/>
                <a:t>Hiram Clawson, Brian J. Raney, Galt P. Barber, Angie S. Hinrichs, Pauline A. Fujita, Ann S. Zweig, Donna Karolchik,</a:t>
              </a:r>
            </a:p>
            <a:p>
              <a:pPr algn="ctr"/>
              <a:r>
                <a:rPr lang="en-US" sz="4300" dirty="0"/>
                <a:t> W. James Kent - Center for Biomolecular Science and Engineering, University of California at Santa Cruz, California, USA</a:t>
              </a:r>
            </a:p>
            <a:p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200401" y="38176200"/>
              <a:ext cx="26822400" cy="16764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174998" y="35280581"/>
            <a:ext cx="26847802" cy="2895600"/>
            <a:chOff x="3174998" y="35280600"/>
            <a:chExt cx="26847802" cy="2895600"/>
          </a:xfrm>
        </p:grpSpPr>
        <p:pic>
          <p:nvPicPr>
            <p:cNvPr id="37" name="Picture 36" descr="QR.genomeWikiAssemblyHubs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4998" y="35636198"/>
              <a:ext cx="2540002" cy="254000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62400" y="35280600"/>
              <a:ext cx="25069800" cy="2739163"/>
            </a:xfrm>
            <a:prstGeom prst="rect">
              <a:avLst/>
            </a:prstGeom>
            <a:noFill/>
          </p:spPr>
          <p:txBody>
            <a:bodyPr wrap="square" lIns="91397" tIns="45696" rIns="91397" bIns="45696" rtlCol="0">
              <a:spAutoFit/>
            </a:bodyPr>
            <a:lstStyle/>
            <a:p>
              <a:pPr algn="ctr"/>
              <a:r>
                <a:rPr lang="en-US" dirty="0" smtClean="0"/>
                <a:t>More information:</a:t>
              </a:r>
            </a:p>
            <a:p>
              <a:pPr algn="ctr"/>
              <a:r>
                <a:rPr lang="en-US" dirty="0" err="1" smtClean="0"/>
                <a:t>genomewiki.ucsc.edu</a:t>
              </a:r>
              <a:r>
                <a:rPr lang="en-US" dirty="0" smtClean="0"/>
                <a:t>/</a:t>
              </a:r>
              <a:r>
                <a:rPr lang="en-US" dirty="0" smtClean="0"/>
                <a:t>index.php</a:t>
              </a:r>
              <a:r>
                <a:rPr lang="en-US" dirty="0" smtClean="0"/>
                <a:t>/</a:t>
              </a:r>
              <a:r>
                <a:rPr lang="en-US" dirty="0" smtClean="0"/>
                <a:t>Assembly_Hubs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200400" y="35356800"/>
              <a:ext cx="26822400" cy="2667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200400" y="23926800"/>
            <a:ext cx="26822400" cy="11337619"/>
            <a:chOff x="3200400" y="23926800"/>
            <a:chExt cx="26822400" cy="11337619"/>
          </a:xfrm>
        </p:grpSpPr>
        <p:pic>
          <p:nvPicPr>
            <p:cNvPr id="35" name="Picture 34" descr="browserDisplayRicCom1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24155400"/>
              <a:ext cx="26060400" cy="11109019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3200400" y="23926800"/>
              <a:ext cx="26822400" cy="11277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524002" y="15697200"/>
            <a:ext cx="29794200" cy="7953696"/>
            <a:chOff x="1066800" y="15897809"/>
            <a:chExt cx="29794200" cy="7953695"/>
          </a:xfrm>
        </p:grpSpPr>
        <p:sp>
          <p:nvSpPr>
            <p:cNvPr id="22" name="Rectangle 21"/>
            <p:cNvSpPr/>
            <p:nvPr/>
          </p:nvSpPr>
          <p:spPr>
            <a:xfrm>
              <a:off x="10668000" y="15897809"/>
              <a:ext cx="10668000" cy="1354168"/>
            </a:xfrm>
            <a:prstGeom prst="rect">
              <a:avLst/>
            </a:prstGeom>
          </p:spPr>
          <p:txBody>
            <a:bodyPr wrap="square" lIns="91397" tIns="45696" rIns="91397" bIns="45696">
              <a:spAutoFit/>
            </a:bodyPr>
            <a:lstStyle/>
            <a:p>
              <a:pPr algn="ctr"/>
              <a:r>
                <a:rPr lang="en-US" sz="8200" dirty="0">
                  <a:latin typeface="Avenir Next Condensed Heavy"/>
                </a:rPr>
                <a:t>Display your genome</a:t>
              </a:r>
              <a:endParaRPr lang="en-US" sz="8200" dirty="0">
                <a:latin typeface="Avenir Next Condensed Heavy"/>
              </a:endParaRPr>
            </a:p>
          </p:txBody>
        </p:sp>
        <p:pic>
          <p:nvPicPr>
            <p:cNvPr id="24" name="Picture 23" descr="hubURLEntry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12" y="17351099"/>
              <a:ext cx="19241765" cy="6375398"/>
            </a:xfrm>
            <a:prstGeom prst="rect">
              <a:avLst/>
            </a:prstGeom>
          </p:spPr>
        </p:pic>
        <p:pic>
          <p:nvPicPr>
            <p:cNvPr id="30" name="Picture 29" descr="gatewayPullDownMenu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26402" y="17427299"/>
              <a:ext cx="9883896" cy="5486400"/>
            </a:xfrm>
            <a:prstGeom prst="rect">
              <a:avLst/>
            </a:prstGeom>
          </p:spPr>
        </p:pic>
        <p:sp>
          <p:nvSpPr>
            <p:cNvPr id="32" name="Right Arrow 31"/>
            <p:cNvSpPr/>
            <p:nvPr/>
          </p:nvSpPr>
          <p:spPr>
            <a:xfrm>
              <a:off x="15621002" y="22227901"/>
              <a:ext cx="6934200" cy="48463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97" tIns="45696" rIns="91397" bIns="45696" spcCol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82248" y="22066402"/>
              <a:ext cx="8897439" cy="677060"/>
            </a:xfrm>
            <a:prstGeom prst="rect">
              <a:avLst/>
            </a:prstGeom>
            <a:noFill/>
          </p:spPr>
          <p:txBody>
            <a:bodyPr wrap="none" lIns="91397" tIns="45696" rIns="91397" bIns="45696" rtlCol="0">
              <a:spAutoFit/>
            </a:bodyPr>
            <a:lstStyle/>
            <a:p>
              <a:r>
                <a:rPr lang="en-US" sz="3800" dirty="0"/>
                <a:t>http://mylab.university.edu/myHub/hub.txt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066800" y="16002000"/>
              <a:ext cx="29794200" cy="784950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2" name="Down Arrow 51"/>
          <p:cNvSpPr/>
          <p:nvPr/>
        </p:nvSpPr>
        <p:spPr>
          <a:xfrm>
            <a:off x="22131677" y="14249400"/>
            <a:ext cx="1490323" cy="30480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7" tIns="45696" rIns="91397" bIns="45696" spcCol="0"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12115800" y="6629402"/>
            <a:ext cx="3810000" cy="16002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62" rIns="91339" bIns="45662" spcCol="0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1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11126</TotalTime>
  <Words>223</Words>
  <Application>Microsoft Macintosh PowerPoint</Application>
  <PresentationFormat>Custom</PresentationFormat>
  <Paragraphs>23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ASSEMBLY HUBS Display novel genome sequence using the UCSC Genome Browser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Hiram Clawson</dc:creator>
  <cp:lastModifiedBy>Hiram Clawson</cp:lastModifiedBy>
  <cp:revision>46</cp:revision>
  <cp:lastPrinted>2013-04-18T15:31:14Z</cp:lastPrinted>
  <dcterms:created xsi:type="dcterms:W3CDTF">2013-04-10T22:09:02Z</dcterms:created>
  <dcterms:modified xsi:type="dcterms:W3CDTF">2013-04-18T15:35:50Z</dcterms:modified>
</cp:coreProperties>
</file>