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6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7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3CDA-18B9-3243-AEF6-58BEFCFC3C74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18EE-E1A2-924D-91B9-7AF5DFAB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Hiram Clawson – </a:t>
            </a:r>
            <a:r>
              <a:rPr lang="en-US" dirty="0" err="1"/>
              <a:t>hclawson@ucsc.edu</a:t>
            </a:r>
            <a:r>
              <a:rPr lang="en-US" dirty="0"/>
              <a:t> - https://</a:t>
            </a:r>
            <a:r>
              <a:rPr lang="en-US" dirty="0" err="1"/>
              <a:t>www.linkedin.com</a:t>
            </a:r>
            <a:r>
              <a:rPr lang="en-US" dirty="0"/>
              <a:t>/in/hiram-clawson-46448b/ - browser staff private email: </a:t>
            </a:r>
            <a:r>
              <a:rPr lang="en-US" dirty="0" err="1"/>
              <a:t>genome-www@soe.ucsc.edu</a:t>
            </a:r>
            <a:r>
              <a:rPr lang="en-US" dirty="0"/>
              <a:t> – public email list: </a:t>
            </a:r>
            <a:r>
              <a:rPr lang="en-US" dirty="0" err="1"/>
              <a:t>genome@soe.ucsc.edu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establish a login ‘account’ with the genome browser.  With that account you can save ‘sessions’ – specific views of the genome browser configured to demonstrate something of interest.  You can place  your session in the ‘public’ list of sessions, or write to us private email at: </a:t>
            </a:r>
            <a:r>
              <a:rPr lang="en-US" dirty="0" err="1"/>
              <a:t>genome-www@soe.ucsc.edu</a:t>
            </a:r>
            <a:r>
              <a:rPr lang="en-US" dirty="0"/>
              <a:t> to suggest your session be used in the educational resources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CODIS ?  What are DNA short tandem repeats ?  What are the ethical considerations in such identification schemes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presentation.  1. My definition of “science” 2. The UCSC Genome Browser 3. Educational resources in the Genome Browser. Fun links: 1. https://</a:t>
            </a:r>
            <a:r>
              <a:rPr lang="en-US" dirty="0" err="1"/>
              <a:t>youtu.be</a:t>
            </a:r>
            <a:r>
              <a:rPr lang="en-US" dirty="0"/>
              <a:t>/0fKBhvDjuy0 2. https://</a:t>
            </a:r>
            <a:r>
              <a:rPr lang="en-US" dirty="0" err="1"/>
              <a:t>youtu.be</a:t>
            </a:r>
            <a:r>
              <a:rPr lang="en-US" dirty="0"/>
              <a:t>/7Hk9jct2ozY 3,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ydqReeTV_vk</a:t>
            </a:r>
            <a:r>
              <a:rPr lang="en-US" dirty="0"/>
              <a:t> 4. https://</a:t>
            </a:r>
            <a:r>
              <a:rPr lang="en-US" dirty="0" err="1"/>
              <a:t>youtu.be</a:t>
            </a:r>
            <a:r>
              <a:rPr lang="en-US" dirty="0"/>
              <a:t>/f8FAJXPBdOg 5. https://</a:t>
            </a:r>
            <a:r>
              <a:rPr lang="en-US" dirty="0" err="1"/>
              <a:t>youtu.be</a:t>
            </a:r>
            <a:r>
              <a:rPr lang="en-US" dirty="0"/>
              <a:t>/SKhcan8pk2w 6. https://</a:t>
            </a:r>
            <a:r>
              <a:rPr lang="en-US" dirty="0" err="1"/>
              <a:t>youtu.be</a:t>
            </a:r>
            <a:r>
              <a:rPr lang="en-US" dirty="0"/>
              <a:t>/b34al8YmQSA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paper describing the genome browser: https://</a:t>
            </a:r>
            <a:r>
              <a:rPr lang="en-US" dirty="0" err="1"/>
              <a:t>pubmed.ncbi.nlm.nih.giv</a:t>
            </a:r>
            <a:r>
              <a:rPr lang="en-US" dirty="0"/>
              <a:t>/19957273/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Genome Browser ‘home’ page – https://</a:t>
            </a:r>
            <a:r>
              <a:rPr lang="en-US" dirty="0" err="1"/>
              <a:t>genome.ucsc.edu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default view of a genome assembly and the annotations on that genome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track controls below the main graphic image determine what is shown in the genome browser.  There are thousands of annotations that can be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tracks set to ‘hide’. The ‘base’ track set to ‘full’.  ‘zoom in’ to ‘base’ view to see the actual nucleotides of the genome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scenarios demonstrating biology topics using the genome browser.  Leads to sessions in the browser where the demonstration can be use interactively.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lesson, what are ‘reading’ frames, why are there three.  What about the ‘other’ three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18EE-E1A2-924D-91B9-7AF5DFAB5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70B-3B83-8949-B245-F40AA924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DF8F-165B-1E49-909C-9F0030D4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A485-A2BC-EF49-B187-64EE1032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40ED-7DBC-9845-80A0-8C591C9A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EB9B-5724-D144-971C-7AF50F17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4EF5-7EB7-634D-A18F-F357D41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27CF6-18D0-2046-B4F8-89CCA32A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571A-1110-1048-B0FA-938CCF0D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ED89-740E-204A-A70A-7BA3A0CA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FD95-AA42-1443-B23C-F0B6514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B7178-17BE-5248-A804-ECD7C4FB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12B5B-0544-0147-A461-B68BF6C5E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2A4F-D42C-B842-A182-2514D6CA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88312-DD90-BF44-B9C5-36969DB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E62D-EC2E-9B45-8135-63EEA6E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0E9A-CD04-B649-A696-DAE220B3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36F1-5E52-D544-B478-390AF582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8108-49E3-9C4C-91E4-10D57D4F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8B7E-EED1-7F41-851A-182E93C6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7313-25AD-B241-920A-F80552C6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6916-6B7E-0146-98E3-FCE1B10E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38EC-A4FB-F846-AC45-EF82E709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EA22-2D38-494E-9F82-5192751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8742F-A016-AC43-9EE3-A420B796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8E05-288B-554F-887A-E2FC8FF2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C1D-F38D-4942-9192-E3692F10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BFA4-68CF-684F-B280-F364B1DBA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3805-2AA2-7743-9540-F800EE9E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4E810-21B2-4046-827D-A5F42B90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0C40-8551-8C49-A60E-9FFB4082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DB05-1BB1-EF44-8117-C5B3219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A385-30F9-3C44-A2E5-E1E29FB0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8394-A44C-AD4E-B67F-479A33B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7B77F-CB25-BB45-B15D-280ACED4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8BAA8-2D47-114A-8F75-70E2A212B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2479D-734D-A040-9F73-527689B2C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8217A-0BD4-C54F-9297-4843A343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43D9A-0CFC-8C43-8B6D-7303A08B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A50BD-696C-5F40-B195-11D8F9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666D-A7D8-8B4F-BEE2-17785F65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99D7-7F07-574C-8682-14CD4448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53038-8D74-B745-92E6-E5E21103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03405-BC91-7140-AB74-411B4FF2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62A29-053D-7944-9127-A6F8CC39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972E3-CB75-D142-9AA9-D0E041C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1F06-146C-814A-988D-1CCFC407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DFBB-AA5C-A04C-A4AC-A927266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CBC6-62F2-964F-98B1-7025B1F5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11DB2-D35E-3D4A-B166-1BC2119B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736C-C1C2-1045-887A-0BD6C27D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3CC6-A136-F54A-A249-61BA617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4B6C-7E70-CA43-A29C-CFB955B8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0F7-4827-8B4F-B8E6-DEE3D12B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F6BEB-2191-854E-B52A-0A486978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23E2A-7D31-B14A-B688-8AA96761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FCDAF-4841-0643-BE79-C1E50E39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8D92-25BB-4842-8A32-A4EDF03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E360F-F1C9-CA49-8AE0-01C248C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DA6A-1E83-2648-92A4-CAD52E69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8FE54-B0C7-D745-9FD7-E6B6FEF2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D7186-A143-3847-B537-962B8E2C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8761-D79B-2746-BD42-FC778EE3345E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EE14-3144-C045-81BD-D5748C5D3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2845-BD39-7A4F-ACBD-303B7CCF8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6E5A-7BD6-CE46-80F9-C8257F9D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enome.ucsc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7" Type="http://schemas.openxmlformats.org/officeDocument/2006/relationships/hyperlink" Target="https://youtu.be/b34al8YmQS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8FAJXPBdOg/" TargetMode="External"/><Relationship Id="rId5" Type="http://schemas.openxmlformats.org/officeDocument/2006/relationships/hyperlink" Target="https://youtu.be/ydqReeTV_vk/" TargetMode="External"/><Relationship Id="rId4" Type="http://schemas.openxmlformats.org/officeDocument/2006/relationships/hyperlink" Target="https://youtu.be/0fKBhvDjuy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F0A2276-D0E9-0AA7-6300-7039FC17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031" y="4482031"/>
            <a:ext cx="2375969" cy="2375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30900" y="951515"/>
            <a:ext cx="10027500" cy="38055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Friday 06 October 2023 – PSB-110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Hiram Clawson – U.C. Santa Cruz Genomics Institute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software engineer on the genome browser project: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                                          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Private email to the browser staff: </a:t>
            </a:r>
            <a:r>
              <a:rPr lang="en-US" sz="2400" dirty="0" err="1">
                <a:solidFill>
                  <a:srgbClr val="FFC000"/>
                </a:solidFill>
              </a:rPr>
              <a:t>genome-www@soe.ucsc.edu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 email list: </a:t>
            </a:r>
            <a:r>
              <a:rPr lang="en-US" sz="2400" dirty="0" err="1">
                <a:solidFill>
                  <a:srgbClr val="FFC000"/>
                </a:solidFill>
              </a:rPr>
              <a:t>genome@soe.ucsc.edu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944681" y="146378"/>
            <a:ext cx="804516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BME-110 – Computational Biology Tools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84852-1E94-18E7-403A-C6BD729CE1ED}"/>
              </a:ext>
            </a:extLst>
          </p:cNvPr>
          <p:cNvSpPr txBox="1"/>
          <p:nvPr/>
        </p:nvSpPr>
        <p:spPr>
          <a:xfrm>
            <a:off x="184426" y="5562193"/>
            <a:ext cx="978513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                                                                Latest updated copy of this presentation: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https://</a:t>
            </a:r>
            <a:r>
              <a:rPr lang="en-US" sz="2400" dirty="0" err="1">
                <a:solidFill>
                  <a:srgbClr val="FFFF00"/>
                </a:solidFill>
              </a:rPr>
              <a:t>genomewiki.ucsc.edu</a:t>
            </a:r>
            <a:r>
              <a:rPr lang="en-US" sz="2400" dirty="0">
                <a:solidFill>
                  <a:srgbClr val="FFFF00"/>
                </a:solidFill>
              </a:rPr>
              <a:t>/</a:t>
            </a:r>
            <a:r>
              <a:rPr lang="en-US" sz="2400" dirty="0" err="1">
                <a:solidFill>
                  <a:srgbClr val="FFFF00"/>
                </a:solidFill>
              </a:rPr>
              <a:t>index.php?title</a:t>
            </a:r>
            <a:r>
              <a:rPr lang="en-US" sz="2400" dirty="0">
                <a:solidFill>
                  <a:srgbClr val="FFFF00"/>
                </a:solidFill>
              </a:rPr>
              <a:t>=File:BME-110.2023-10-06.pptx 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Three ‘Reading’ frames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3707DD-8054-1212-BC28-FA5ABE5A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0" y="523220"/>
            <a:ext cx="11197087" cy="6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74765" y="0"/>
            <a:ext cx="84424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Create your own ‘sessions’ – views in the browser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AA7996-5E8B-5109-C065-2DB1FFD5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04" y="644316"/>
            <a:ext cx="8617789" cy="6213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1A308-77FA-0B65-BBF7-067F08B37149}"/>
              </a:ext>
            </a:extLst>
          </p:cNvPr>
          <p:cNvSpPr txBox="1"/>
          <p:nvPr/>
        </p:nvSpPr>
        <p:spPr>
          <a:xfrm>
            <a:off x="363746" y="6334780"/>
            <a:ext cx="11464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See also: http://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</a:t>
            </a:r>
            <a:r>
              <a:rPr lang="en-US" sz="2800" dirty="0" err="1">
                <a:solidFill>
                  <a:srgbClr val="FFC000"/>
                </a:solidFill>
              </a:rPr>
              <a:t>goldenPath</a:t>
            </a:r>
            <a:r>
              <a:rPr lang="en-US" sz="2800" dirty="0">
                <a:solidFill>
                  <a:srgbClr val="FFC000"/>
                </a:solidFill>
              </a:rPr>
              <a:t>/help/</a:t>
            </a:r>
            <a:r>
              <a:rPr lang="en-US" sz="2800" dirty="0" err="1">
                <a:solidFill>
                  <a:srgbClr val="FFC000"/>
                </a:solidFill>
              </a:rPr>
              <a:t>sessions.html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746401" y="633478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/s/Hiram/hg38.codis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F6D84E0-E689-C2F4-E750-9C7E4019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12"/>
            <a:ext cx="12204700" cy="554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D1CC-BFAE-9E78-F651-9C2DF6F4EE16}"/>
              </a:ext>
            </a:extLst>
          </p:cNvPr>
          <p:cNvSpPr txBox="1"/>
          <p:nvPr/>
        </p:nvSpPr>
        <p:spPr>
          <a:xfrm>
            <a:off x="103414" y="70731"/>
            <a:ext cx="11985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Leave you with a puzzle: how does DNA forensic identification work ?</a:t>
            </a:r>
          </a:p>
        </p:txBody>
      </p:sp>
    </p:spTree>
    <p:extLst>
      <p:ext uri="{BB962C8B-B14F-4D97-AF65-F5344CB8AC3E}">
        <p14:creationId xmlns:p14="http://schemas.microsoft.com/office/powerpoint/2010/main" val="2172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113598" y="696076"/>
            <a:ext cx="1170523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The genome browser: </a:t>
            </a: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https://genome.ucsc.edu/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brief introduction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 Browser educational resources: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/training/education/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    interactive browser sessions demonstrating biology topics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Leave you with a puzzle: what is CODIS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984576" y="78411"/>
            <a:ext cx="22041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1696-C8AC-1571-04F0-9678619FAFE4}"/>
              </a:ext>
            </a:extLst>
          </p:cNvPr>
          <p:cNvSpPr txBox="1"/>
          <p:nvPr/>
        </p:nvSpPr>
        <p:spPr>
          <a:xfrm>
            <a:off x="113598" y="3429000"/>
            <a:ext cx="11961191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https://youtu.be/0fKBhvDjuy0/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Powers of 10 (1977) Eames office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2.  </a:t>
            </a: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https://youtu.be/7Hk9jct2ozY/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u="none" strike="noStrike" dirty="0">
                <a:solidFill>
                  <a:srgbClr val="FFFF00"/>
                </a:solidFill>
                <a:effectLst/>
                <a:latin typeface="YouTube Sans"/>
              </a:rPr>
              <a:t>DNA animation (2002-2014) by Drew Berry and Etsuko Uno</a:t>
            </a:r>
          </a:p>
          <a:p>
            <a:r>
              <a:rPr lang="en-US" sz="2400" dirty="0">
                <a:solidFill>
                  <a:srgbClr val="FFFF00"/>
                </a:solidFill>
              </a:rPr>
              <a:t>3.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https://youtu.be/ydqReeTV_vk/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Evo Devo (biology)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4.  </a:t>
            </a:r>
            <a:r>
              <a:rPr lang="en-US" sz="2400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https://youtu.be/f8FAJXPBdOg/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The Molecular Shape of You (quantum atomic theory) – Acapella Science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5.  </a:t>
            </a:r>
            <a:r>
              <a:rPr lang="en-US" sz="2400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https://youtu.be/SKhcan8pk2/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Homochirality (all natural sugar is ‘right’ handed)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6.  </a:t>
            </a:r>
            <a:r>
              <a:rPr lang="en-US" sz="2400" dirty="0">
                <a:solidFill>
                  <a:srgbClr val="FFC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https://youtu.be/b34al8YmQSA/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FF00"/>
                </a:solidFill>
              </a:rPr>
              <a:t>All coal is the same age (really ?) – Steve </a:t>
            </a:r>
            <a:r>
              <a:rPr lang="en-US" sz="2400" dirty="0" err="1">
                <a:solidFill>
                  <a:srgbClr val="FFFF00"/>
                </a:solidFill>
              </a:rPr>
              <a:t>Mould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A6E74-C17F-1CDC-B33F-8D9D02346DF8}"/>
              </a:ext>
            </a:extLst>
          </p:cNvPr>
          <p:cNvSpPr txBox="1"/>
          <p:nvPr/>
        </p:nvSpPr>
        <p:spPr>
          <a:xfrm>
            <a:off x="984576" y="2775295"/>
            <a:ext cx="58389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Some fun links for your entertainment:</a:t>
            </a:r>
          </a:p>
        </p:txBody>
      </p:sp>
    </p:spTree>
    <p:extLst>
      <p:ext uri="{BB962C8B-B14F-4D97-AF65-F5344CB8AC3E}">
        <p14:creationId xmlns:p14="http://schemas.microsoft.com/office/powerpoint/2010/main" val="19152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B70B95-C737-244D-AE17-E35C92742D15}"/>
              </a:ext>
            </a:extLst>
          </p:cNvPr>
          <p:cNvSpPr txBox="1"/>
          <p:nvPr/>
        </p:nvSpPr>
        <p:spPr>
          <a:xfrm>
            <a:off x="353947" y="2017985"/>
            <a:ext cx="8332853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Providing a web browser view of the human genome since 2001, added mouse genome in 2002, today serving up a view of over 2,500 genome assemblies for over 1,900 species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15,000 users per day, web site 300,000+ data files == 23 Tb of data, 59,000+ MySQL tables == 7 Tb of data, 90 Tb data available for download (over 2 Tb per day is sent out)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>
                <a:solidFill>
                  <a:srgbClr val="FFFF00"/>
                </a:solidFill>
              </a:rPr>
              <a:t>Live demonstration:    </a:t>
            </a:r>
            <a:r>
              <a:rPr lang="en-US" sz="2400" dirty="0">
                <a:solidFill>
                  <a:srgbClr val="FFC000"/>
                </a:solidFill>
              </a:rPr>
              <a:t>https://</a:t>
            </a:r>
            <a:r>
              <a:rPr lang="en-US" sz="2400" dirty="0" err="1">
                <a:solidFill>
                  <a:srgbClr val="FFC000"/>
                </a:solidFill>
              </a:rPr>
              <a:t>genome.ucsc.edu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851354" y="693683"/>
            <a:ext cx="7791813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2002 - </a:t>
            </a:r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pubmed.ncbi.nlm.nih.gov</a:t>
            </a:r>
            <a:r>
              <a:rPr lang="en-US" sz="2800" dirty="0">
                <a:solidFill>
                  <a:srgbClr val="FFC000"/>
                </a:solidFill>
              </a:rPr>
              <a:t>/19957273/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E36359C-A97C-F561-E3CB-D22FB0BE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03" y="2017985"/>
            <a:ext cx="2901150" cy="44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6614136" y="974785"/>
            <a:ext cx="49428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UCSC Genome Browser Staff</a:t>
            </a:r>
          </a:p>
        </p:txBody>
      </p:sp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D4A2E14-4C93-D6A1-6E26-B7F1D89B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" y="785003"/>
            <a:ext cx="6097038" cy="5934617"/>
          </a:xfrm>
          <a:prstGeom prst="rect">
            <a:avLst/>
          </a:prstGeom>
        </p:spPr>
      </p:pic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6275B3A1-D247-6D99-A9ED-E6AA8D4C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471"/>
            <a:ext cx="612506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354114" y="-58869"/>
            <a:ext cx="94837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 browser ‘home’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B2300-9B5D-D36F-8C8F-0456BA9F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0" y="464351"/>
            <a:ext cx="11483439" cy="63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0" y="2680447"/>
            <a:ext cx="293145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cgi</a:t>
            </a:r>
            <a:r>
              <a:rPr lang="en-US" sz="2800" dirty="0">
                <a:solidFill>
                  <a:srgbClr val="FFC000"/>
                </a:solidFill>
              </a:rPr>
              <a:t>-bin/</a:t>
            </a:r>
            <a:r>
              <a:rPr lang="en-US" sz="2800" dirty="0" err="1">
                <a:solidFill>
                  <a:srgbClr val="FFC000"/>
                </a:solidFill>
              </a:rPr>
              <a:t>hgTracks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default view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534750C-4F95-4763-38A4-3F3FD3773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74" y="0"/>
            <a:ext cx="7772400" cy="67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878541" y="3167390"/>
            <a:ext cx="29314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‘track’ controls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D86864-4DC1-99DB-BC1B-A22F37D2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0"/>
            <a:ext cx="796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1205753" y="0"/>
            <a:ext cx="978049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all tracks set to ‘hide’, ‘base’ track set to ‘full’, zoom in to ‘base’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BA5706-8763-B77D-6310-EE5230A4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506128"/>
            <a:ext cx="10865224" cy="63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7B1787-33B4-145E-54F3-05FE9E16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523220"/>
            <a:ext cx="7772400" cy="633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501F5-B9BF-F94D-B5AE-51B85712B668}"/>
              </a:ext>
            </a:extLst>
          </p:cNvPr>
          <p:cNvSpPr txBox="1"/>
          <p:nvPr/>
        </p:nvSpPr>
        <p:spPr>
          <a:xfrm>
            <a:off x="2550458" y="0"/>
            <a:ext cx="709108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https://</a:t>
            </a:r>
            <a:r>
              <a:rPr lang="en-US" sz="2800" dirty="0" err="1">
                <a:solidFill>
                  <a:srgbClr val="FFC000"/>
                </a:solidFill>
              </a:rPr>
              <a:t>genome.ucsc.edu</a:t>
            </a:r>
            <a:r>
              <a:rPr lang="en-US" sz="2800" dirty="0">
                <a:solidFill>
                  <a:srgbClr val="FFC000"/>
                </a:solidFill>
              </a:rPr>
              <a:t>/training/education/</a:t>
            </a:r>
          </a:p>
        </p:txBody>
      </p:sp>
    </p:spTree>
    <p:extLst>
      <p:ext uri="{BB962C8B-B14F-4D97-AF65-F5344CB8AC3E}">
        <p14:creationId xmlns:p14="http://schemas.microsoft.com/office/powerpoint/2010/main" val="300670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917</Words>
  <Application>Microsoft Macintosh PowerPoint</Application>
  <PresentationFormat>Widescreen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M Clawson</dc:creator>
  <cp:lastModifiedBy>Hiram M Clawson</cp:lastModifiedBy>
  <cp:revision>15</cp:revision>
  <dcterms:created xsi:type="dcterms:W3CDTF">2020-11-13T22:49:30Z</dcterms:created>
  <dcterms:modified xsi:type="dcterms:W3CDTF">2023-10-06T21:01:25Z</dcterms:modified>
</cp:coreProperties>
</file>