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4.xml" ContentType="application/vnd.openxmlformats-officedocument.presentationml.notesSlide+xml"/>
  <Override PartName="/ppt/slides/slide13.xml" ContentType="application/vnd.openxmlformats-officedocument.presentationml.slide+xml"/>
  <Override PartName="/ppt/slides/slide14.xml" ContentType="application/vnd.openxmlformats-officedocument.presentationml.slide+xml"/>
  <Override PartName="/ppt/notesSlides/notesSlide6.xml" ContentType="application/vnd.openxmlformats-officedocument.presentationml.notes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0"/>
  </p:notesMasterIdLst>
  <p:sldIdLst>
    <p:sldId id="256" r:id="rId2"/>
    <p:sldId id="257" r:id="rId3"/>
    <p:sldId id="261" r:id="rId4"/>
    <p:sldId id="258" r:id="rId5"/>
    <p:sldId id="259" r:id="rId6"/>
    <p:sldId id="260" r:id="rId7"/>
    <p:sldId id="262" r:id="rId8"/>
    <p:sldId id="263" r:id="rId9"/>
    <p:sldId id="265" r:id="rId10"/>
    <p:sldId id="272" r:id="rId11"/>
    <p:sldId id="266" r:id="rId12"/>
    <p:sldId id="268" r:id="rId13"/>
    <p:sldId id="269" r:id="rId14"/>
    <p:sldId id="270" r:id="rId15"/>
    <p:sldId id="271" r:id="rId16"/>
    <p:sldId id="273" r:id="rId17"/>
    <p:sldId id="274" r:id="rId18"/>
    <p:sldId id="275"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82" d="100"/>
          <a:sy n="82" d="100"/>
        </p:scale>
        <p:origin x="-108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theme" Target="theme/theme1.xml"/><Relationship Id="rId25" Type="http://schemas.openxmlformats.org/officeDocument/2006/relationships/tableStyles" Target="tableStyle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14" Type="http://schemas.openxmlformats.org/officeDocument/2006/relationships/slide" Target="slides/slide13.xml"/><Relationship Id="rId23" Type="http://schemas.openxmlformats.org/officeDocument/2006/relationships/viewProps" Target="viewProps.xml"/><Relationship Id="rId4" Type="http://schemas.openxmlformats.org/officeDocument/2006/relationships/slide" Target="slides/slide3.xml"/><Relationship Id="rId11" Type="http://schemas.openxmlformats.org/officeDocument/2006/relationships/slide" Target="slides/slide10.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notesMaster" Target="notesMasters/notesMaster1.xml"/><Relationship Id="rId22" Type="http://schemas.openxmlformats.org/officeDocument/2006/relationships/presProps" Target="presProps.xml"/><Relationship Id="rId21" Type="http://schemas.openxmlformats.org/officeDocument/2006/relationships/printerSettings" Target="printerSettings/printerSettings1.bin"/><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C25F9D-BB35-0B4C-8B5E-F71846B42B52}" type="datetimeFigureOut">
              <a:rPr lang="en-US" smtClean="0"/>
              <a:t>10/6/09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8B4CCE-7460-DB4C-867E-10C09954954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Learn to operate</a:t>
            </a:r>
            <a:r>
              <a:rPr lang="en-US" baseline="0" dirty="0" smtClean="0"/>
              <a:t> your shell well.  It will vastly speed up your work when you can use it efficiently.</a:t>
            </a:r>
            <a:endParaRPr lang="en-US" dirty="0"/>
          </a:p>
        </p:txBody>
      </p:sp>
      <p:sp>
        <p:nvSpPr>
          <p:cNvPr id="4" name="Slide Number Placeholder 3"/>
          <p:cNvSpPr>
            <a:spLocks noGrp="1"/>
          </p:cNvSpPr>
          <p:nvPr>
            <p:ph type="sldNum" sz="quarter" idx="10"/>
          </p:nvPr>
        </p:nvSpPr>
        <p:spPr/>
        <p:txBody>
          <a:bodyPr/>
          <a:lstStyle/>
          <a:p>
            <a:fld id="{D38B4CCE-7460-DB4C-867E-10C099549549}"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USE_SSL can also be used to enable the genome browser to work with https secure URLs for custom tracks and other</a:t>
            </a:r>
            <a:r>
              <a:rPr lang="en-US" baseline="0" dirty="0" smtClean="0"/>
              <a:t> uses of off-site references.</a:t>
            </a:r>
            <a:endParaRPr lang="en-US" dirty="0"/>
          </a:p>
        </p:txBody>
      </p:sp>
      <p:sp>
        <p:nvSpPr>
          <p:cNvPr id="4" name="Slide Number Placeholder 3"/>
          <p:cNvSpPr>
            <a:spLocks noGrp="1"/>
          </p:cNvSpPr>
          <p:nvPr>
            <p:ph type="sldNum" sz="quarter" idx="10"/>
          </p:nvPr>
        </p:nvSpPr>
        <p:spPr/>
        <p:txBody>
          <a:bodyPr/>
          <a:lstStyle/>
          <a:p>
            <a:fld id="{D38B4CCE-7460-DB4C-867E-10C099549549}"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default </a:t>
            </a:r>
            <a:r>
              <a:rPr lang="en-US" dirty="0" err="1" smtClean="0"/>
              <a:t>cgi</a:t>
            </a:r>
            <a:r>
              <a:rPr lang="en-US" dirty="0" smtClean="0"/>
              <a:t>-bin directory path can be overridden.</a:t>
            </a:r>
            <a:endParaRPr lang="en-US" dirty="0"/>
          </a:p>
        </p:txBody>
      </p:sp>
      <p:sp>
        <p:nvSpPr>
          <p:cNvPr id="4" name="Slide Number Placeholder 3"/>
          <p:cNvSpPr>
            <a:spLocks noGrp="1"/>
          </p:cNvSpPr>
          <p:nvPr>
            <p:ph type="sldNum" sz="quarter" idx="10"/>
          </p:nvPr>
        </p:nvSpPr>
        <p:spPr/>
        <p:txBody>
          <a:bodyPr/>
          <a:lstStyle/>
          <a:p>
            <a:fld id="{D38B4CCE-7460-DB4C-867E-10C099549549}"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Your</a:t>
            </a:r>
            <a:r>
              <a:rPr lang="en-US" baseline="0" dirty="0" smtClean="0"/>
              <a:t> interaction with the source tree can be quite minimal if you are just building objects.</a:t>
            </a:r>
            <a:endParaRPr lang="en-US" dirty="0"/>
          </a:p>
        </p:txBody>
      </p:sp>
      <p:sp>
        <p:nvSpPr>
          <p:cNvPr id="4" name="Slide Number Placeholder 3"/>
          <p:cNvSpPr>
            <a:spLocks noGrp="1"/>
          </p:cNvSpPr>
          <p:nvPr>
            <p:ph type="sldNum" sz="quarter" idx="10"/>
          </p:nvPr>
        </p:nvSpPr>
        <p:spPr/>
        <p:txBody>
          <a:bodyPr/>
          <a:lstStyle/>
          <a:p>
            <a:fld id="{D38B4CCE-7460-DB4C-867E-10C099549549}"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Makefiles</a:t>
            </a:r>
            <a:r>
              <a:rPr lang="en-US" baseline="0" dirty="0" smtClean="0"/>
              <a:t> are useful to keep track of a multi-step procedure that creates a variety of objects.</a:t>
            </a:r>
            <a:endParaRPr lang="en-US" dirty="0"/>
          </a:p>
        </p:txBody>
      </p:sp>
      <p:sp>
        <p:nvSpPr>
          <p:cNvPr id="4" name="Slide Number Placeholder 3"/>
          <p:cNvSpPr>
            <a:spLocks noGrp="1"/>
          </p:cNvSpPr>
          <p:nvPr>
            <p:ph type="sldNum" sz="quarter" idx="10"/>
          </p:nvPr>
        </p:nvSpPr>
        <p:spPr/>
        <p:txBody>
          <a:bodyPr/>
          <a:lstStyle/>
          <a:p>
            <a:fld id="{D38B4CCE-7460-DB4C-867E-10C099549549}" type="slidenum">
              <a:rPr lang="en-US" smtClean="0"/>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Several of these specifications can be found via the NCBI taxonomy browser and sequence</a:t>
            </a:r>
            <a:r>
              <a:rPr lang="en-US" baseline="0" dirty="0" smtClean="0"/>
              <a:t> databases.</a:t>
            </a:r>
            <a:endParaRPr lang="en-US" dirty="0"/>
          </a:p>
        </p:txBody>
      </p:sp>
      <p:sp>
        <p:nvSpPr>
          <p:cNvPr id="4" name="Slide Number Placeholder 3"/>
          <p:cNvSpPr>
            <a:spLocks noGrp="1"/>
          </p:cNvSpPr>
          <p:nvPr>
            <p:ph type="sldNum" sz="quarter" idx="10"/>
          </p:nvPr>
        </p:nvSpPr>
        <p:spPr/>
        <p:txBody>
          <a:bodyPr/>
          <a:lstStyle/>
          <a:p>
            <a:fld id="{D38B4CCE-7460-DB4C-867E-10C099549549}" type="slidenum">
              <a:rPr lang="en-US" smtClean="0"/>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the</a:t>
            </a:r>
            <a:r>
              <a:rPr lang="en-US" baseline="0" dirty="0" smtClean="0"/>
              <a:t> AGP is missing or confused, create your own.  If the naming scheme is inefficient, rename everything. Extra coordinate systems can be shown on the browser with extra tracks, ctgPos2 for example.</a:t>
            </a:r>
            <a:endParaRPr lang="en-US" dirty="0"/>
          </a:p>
        </p:txBody>
      </p:sp>
      <p:sp>
        <p:nvSpPr>
          <p:cNvPr id="4" name="Slide Number Placeholder 3"/>
          <p:cNvSpPr>
            <a:spLocks noGrp="1"/>
          </p:cNvSpPr>
          <p:nvPr>
            <p:ph type="sldNum" sz="quarter" idx="10"/>
          </p:nvPr>
        </p:nvSpPr>
        <p:spPr/>
        <p:txBody>
          <a:bodyPr/>
          <a:lstStyle/>
          <a:p>
            <a:fld id="{D38B4CCE-7460-DB4C-867E-10C099549549}" type="slidenum">
              <a:rPr lang="en-US" smtClean="0"/>
              <a:t>13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Your previous /</a:t>
            </a:r>
            <a:r>
              <a:rPr lang="en-US" dirty="0" err="1" smtClean="0"/>
              <a:t>gbdb</a:t>
            </a:r>
            <a:r>
              <a:rPr lang="en-US" dirty="0" smtClean="0"/>
              <a:t>/&lt;db&gt;/&lt;db&gt;.2bit</a:t>
            </a:r>
            <a:r>
              <a:rPr lang="en-US" baseline="0" dirty="0" smtClean="0"/>
              <a:t> </a:t>
            </a:r>
            <a:r>
              <a:rPr lang="en-US" baseline="0" dirty="0" err="1" smtClean="0"/>
              <a:t>symlink</a:t>
            </a:r>
            <a:r>
              <a:rPr lang="en-US" baseline="0" dirty="0" smtClean="0"/>
              <a:t> was to the unmasked sequence</a:t>
            </a:r>
            <a:endParaRPr lang="en-US" dirty="0"/>
          </a:p>
        </p:txBody>
      </p:sp>
      <p:sp>
        <p:nvSpPr>
          <p:cNvPr id="4" name="Slide Number Placeholder 3"/>
          <p:cNvSpPr>
            <a:spLocks noGrp="1"/>
          </p:cNvSpPr>
          <p:nvPr>
            <p:ph type="sldNum" sz="quarter" idx="10"/>
          </p:nvPr>
        </p:nvSpPr>
        <p:spPr/>
        <p:txBody>
          <a:bodyPr/>
          <a:lstStyle/>
          <a:p>
            <a:fld id="{D38B4CCE-7460-DB4C-867E-10C099549549}" type="slidenum">
              <a:rPr lang="en-US" smtClean="0"/>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9F9F43-A735-7C45-87D0-BB683D9A11E7}" type="datetimeFigureOut">
              <a:rPr lang="en-US" smtClean="0"/>
              <a:t>10/5/09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EEBE48-8AC6-3243-B89C-72D83D3929E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9F9F43-A735-7C45-87D0-BB683D9A11E7}" type="datetimeFigureOut">
              <a:rPr lang="en-US" smtClean="0"/>
              <a:t>10/5/09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EEBE48-8AC6-3243-B89C-72D83D3929E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9F9F43-A735-7C45-87D0-BB683D9A11E7}" type="datetimeFigureOut">
              <a:rPr lang="en-US" smtClean="0"/>
              <a:t>10/5/09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EEBE48-8AC6-3243-B89C-72D83D3929E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9F9F43-A735-7C45-87D0-BB683D9A11E7}" type="datetimeFigureOut">
              <a:rPr lang="en-US" smtClean="0"/>
              <a:t>10/5/09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EEBE48-8AC6-3243-B89C-72D83D3929E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9F9F43-A735-7C45-87D0-BB683D9A11E7}" type="datetimeFigureOut">
              <a:rPr lang="en-US" smtClean="0"/>
              <a:t>10/5/09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EEBE48-8AC6-3243-B89C-72D83D3929E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9F9F43-A735-7C45-87D0-BB683D9A11E7}" type="datetimeFigureOut">
              <a:rPr lang="en-US" smtClean="0"/>
              <a:t>10/5/09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EEBE48-8AC6-3243-B89C-72D83D3929E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9F9F43-A735-7C45-87D0-BB683D9A11E7}" type="datetimeFigureOut">
              <a:rPr lang="en-US" smtClean="0"/>
              <a:t>10/5/09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EEBE48-8AC6-3243-B89C-72D83D3929E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9F9F43-A735-7C45-87D0-BB683D9A11E7}" type="datetimeFigureOut">
              <a:rPr lang="en-US" smtClean="0"/>
              <a:t>10/5/09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EEBE48-8AC6-3243-B89C-72D83D3929E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9F9F43-A735-7C45-87D0-BB683D9A11E7}" type="datetimeFigureOut">
              <a:rPr lang="en-US" smtClean="0"/>
              <a:t>10/5/09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EEBE48-8AC6-3243-B89C-72D83D3929E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9F9F43-A735-7C45-87D0-BB683D9A11E7}" type="datetimeFigureOut">
              <a:rPr lang="en-US" smtClean="0"/>
              <a:t>10/5/09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EEBE48-8AC6-3243-B89C-72D83D3929E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9F9F43-A735-7C45-87D0-BB683D9A11E7}" type="datetimeFigureOut">
              <a:rPr lang="en-US" smtClean="0"/>
              <a:t>10/5/09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EEBE48-8AC6-3243-B89C-72D83D3929E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9F9F43-A735-7C45-87D0-BB683D9A11E7}" type="datetimeFigureOut">
              <a:rPr lang="en-US" smtClean="0"/>
              <a:t>10/5/09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EEBE48-8AC6-3243-B89C-72D83D3929E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genomewiki.ucsc.edu/index.php/Building_a_new_genome_databas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6" Type="http://schemas.openxmlformats.org/officeDocument/2006/relationships/hyperlink" Target="http://www.tcsh.org/" TargetMode="External"/><Relationship Id="rId4" Type="http://schemas.openxmlformats.org/officeDocument/2006/relationships/hyperlink" Target="http://genome.ucsc.edu/admin/jk-install.html"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genome.ucsc.edu/admin/cvs.html" TargetMode="External"/><Relationship Id="rId5" Type="http://schemas.openxmlformats.org/officeDocument/2006/relationships/hyperlink" Target="http://www.faqs.org/docs/Linux-HOWTO/Bash-Prog-Intro-HOWTO.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3" Type="http://schemas.openxmlformats.org/officeDocument/2006/relationships/hyperlink" Target="http://samtools.sourceforge.ne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3" Type="http://schemas.openxmlformats.org/officeDocument/2006/relationships/hyperlink" Target="http://compbio.soe.ucsc.edu/cvsdo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3" Type="http://schemas.openxmlformats.org/officeDocument/2006/relationships/hyperlink" Target="http://www.gnu.org/software/mak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genome.ucsc.edu/admin/jk-install.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k</a:t>
            </a:r>
            <a:r>
              <a:rPr lang="en-US" dirty="0" err="1" smtClean="0"/>
              <a:t>ent</a:t>
            </a:r>
            <a:r>
              <a:rPr lang="en-US" dirty="0" smtClean="0"/>
              <a:t> source build</a:t>
            </a:r>
            <a:br>
              <a:rPr lang="en-US" dirty="0" smtClean="0"/>
            </a:br>
            <a:r>
              <a:rPr lang="en-US" dirty="0" smtClean="0"/>
              <a:t>browser assembly build</a:t>
            </a:r>
            <a:endParaRPr lang="en-US" dirty="0"/>
          </a:p>
        </p:txBody>
      </p:sp>
      <p:sp>
        <p:nvSpPr>
          <p:cNvPr id="3" name="Subtitle 2"/>
          <p:cNvSpPr>
            <a:spLocks noGrp="1"/>
          </p:cNvSpPr>
          <p:nvPr>
            <p:ph type="subTitle" idx="1"/>
          </p:nvPr>
        </p:nvSpPr>
        <p:spPr/>
        <p:txBody>
          <a:bodyPr/>
          <a:lstStyle/>
          <a:p>
            <a:r>
              <a:rPr lang="en-US" dirty="0" err="1">
                <a:solidFill>
                  <a:srgbClr val="800000"/>
                </a:solidFill>
              </a:rPr>
              <a:t>g</a:t>
            </a:r>
            <a:r>
              <a:rPr lang="en-US" dirty="0" err="1" smtClean="0">
                <a:solidFill>
                  <a:srgbClr val="800000"/>
                </a:solidFill>
              </a:rPr>
              <a:t>enecats</a:t>
            </a:r>
            <a:r>
              <a:rPr lang="en-US" dirty="0" smtClean="0">
                <a:solidFill>
                  <a:srgbClr val="800000"/>
                </a:solidFill>
              </a:rPr>
              <a:t> 2009-10-14</a:t>
            </a:r>
          </a:p>
          <a:p>
            <a:r>
              <a:rPr lang="en-US" dirty="0" smtClean="0">
                <a:solidFill>
                  <a:srgbClr val="800000"/>
                </a:solidFill>
              </a:rPr>
              <a:t>Hiram Clawson</a:t>
            </a:r>
            <a:endParaRPr lang="en-US" dirty="0">
              <a:solidFill>
                <a:srgbClr val="8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fetch a genome</a:t>
            </a:r>
            <a:endParaRPr lang="en-US" dirty="0"/>
          </a:p>
        </p:txBody>
      </p:sp>
      <p:sp>
        <p:nvSpPr>
          <p:cNvPr id="3" name="Content Placeholder 2"/>
          <p:cNvSpPr>
            <a:spLocks noGrp="1"/>
          </p:cNvSpPr>
          <p:nvPr>
            <p:ph idx="1"/>
          </p:nvPr>
        </p:nvSpPr>
        <p:spPr/>
        <p:txBody>
          <a:bodyPr/>
          <a:lstStyle/>
          <a:p>
            <a:r>
              <a:rPr lang="en-US" dirty="0" smtClean="0"/>
              <a:t>find a genome sequence release</a:t>
            </a:r>
          </a:p>
          <a:p>
            <a:r>
              <a:rPr lang="en-US" dirty="0" smtClean="0"/>
              <a:t>download the files with </a:t>
            </a:r>
            <a:r>
              <a:rPr lang="en-US" dirty="0" err="1" smtClean="0"/>
              <a:t>wget</a:t>
            </a:r>
            <a:r>
              <a:rPr lang="en-US" dirty="0" smtClean="0"/>
              <a:t>, remember</a:t>
            </a:r>
          </a:p>
          <a:p>
            <a:pPr>
              <a:buNone/>
            </a:pPr>
            <a:r>
              <a:rPr lang="en-US" dirty="0" smtClean="0"/>
              <a:t>	to use the –</a:t>
            </a:r>
            <a:r>
              <a:rPr lang="en-US" dirty="0" err="1" smtClean="0"/>
              <a:t>timestamping</a:t>
            </a:r>
            <a:r>
              <a:rPr lang="en-US" dirty="0" smtClean="0"/>
              <a:t> argument</a:t>
            </a:r>
          </a:p>
          <a:p>
            <a:pPr>
              <a:buNone/>
            </a:pPr>
            <a:endParaRPr lang="en-US" dirty="0" smtClean="0"/>
          </a:p>
          <a:p>
            <a:pPr>
              <a:buNone/>
            </a:pPr>
            <a:r>
              <a:rPr lang="en-US" dirty="0" smtClean="0"/>
              <a:t>UCSC places genomes in:</a:t>
            </a:r>
          </a:p>
          <a:p>
            <a:pPr>
              <a:buNone/>
            </a:pPr>
            <a:r>
              <a:rPr lang="en-US" dirty="0" smtClean="0"/>
              <a:t>/hive/data/genomes/&lt;db&gt;/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
            </a:r>
            <a:r>
              <a:rPr lang="en-US" dirty="0" smtClean="0"/>
              <a:t>any examples to choose from</a:t>
            </a:r>
            <a:endParaRPr lang="en-US" dirty="0"/>
          </a:p>
        </p:txBody>
      </p:sp>
      <p:sp>
        <p:nvSpPr>
          <p:cNvPr id="3" name="Content Placeholder 2"/>
          <p:cNvSpPr>
            <a:spLocks noGrp="1"/>
          </p:cNvSpPr>
          <p:nvPr>
            <p:ph idx="1"/>
          </p:nvPr>
        </p:nvSpPr>
        <p:spPr>
          <a:xfrm>
            <a:off x="457200" y="1600200"/>
            <a:ext cx="8229600" cy="4982860"/>
          </a:xfrm>
        </p:spPr>
        <p:txBody>
          <a:bodyPr>
            <a:normAutofit lnSpcReduction="10000"/>
          </a:bodyPr>
          <a:lstStyle/>
          <a:p>
            <a:r>
              <a:rPr lang="en-US" dirty="0" smtClean="0"/>
              <a:t>Look at: </a:t>
            </a:r>
            <a:r>
              <a:rPr lang="en-US" dirty="0" err="1" smtClean="0"/>
              <a:t>src/hg/makeDb/doc</a:t>
            </a:r>
            <a:r>
              <a:rPr lang="en-US" dirty="0" smtClean="0"/>
              <a:t>/*.txt</a:t>
            </a:r>
          </a:p>
          <a:p>
            <a:r>
              <a:rPr lang="en-US" dirty="0" smtClean="0"/>
              <a:t>Find a similar example of recent vintage</a:t>
            </a:r>
          </a:p>
          <a:p>
            <a:r>
              <a:rPr lang="en-US" dirty="0"/>
              <a:t>e</a:t>
            </a:r>
            <a:r>
              <a:rPr lang="en-US" dirty="0" smtClean="0"/>
              <a:t>.g. chromosome vs. scaffold assembly</a:t>
            </a:r>
          </a:p>
          <a:p>
            <a:pPr>
              <a:buNone/>
            </a:pPr>
            <a:endParaRPr lang="en-US" dirty="0" smtClean="0"/>
          </a:p>
          <a:p>
            <a:pPr>
              <a:buNone/>
            </a:pPr>
            <a:r>
              <a:rPr lang="en-US" dirty="0" smtClean="0"/>
              <a:t>UCSC build directory:</a:t>
            </a:r>
          </a:p>
          <a:p>
            <a:pPr>
              <a:buNone/>
            </a:pPr>
            <a:r>
              <a:rPr lang="en-US" dirty="0" smtClean="0"/>
              <a:t>	/hive/data/genomes/&lt;db&gt;/</a:t>
            </a:r>
          </a:p>
          <a:p>
            <a:pPr>
              <a:buNone/>
            </a:pPr>
            <a:endParaRPr lang="en-US" dirty="0" smtClean="0"/>
          </a:p>
          <a:p>
            <a:pPr>
              <a:buNone/>
            </a:pPr>
            <a:r>
              <a:rPr lang="en-US" dirty="0" smtClean="0"/>
              <a:t>Prepare configuration file to use with:</a:t>
            </a:r>
          </a:p>
          <a:p>
            <a:pPr algn="ctr">
              <a:buNone/>
            </a:pPr>
            <a:r>
              <a:rPr lang="en-US" dirty="0" err="1" smtClean="0">
                <a:solidFill>
                  <a:srgbClr val="800000"/>
                </a:solidFill>
              </a:rPr>
              <a:t>makeGenomeDb.pl</a:t>
            </a:r>
            <a:endParaRPr lang="en-US" dirty="0" smtClean="0">
              <a:solidFill>
                <a:srgbClr val="80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extBox 2"/>
          <p:cNvSpPr txBox="1"/>
          <p:nvPr/>
        </p:nvSpPr>
        <p:spPr>
          <a:xfrm>
            <a:off x="154434" y="1836452"/>
            <a:ext cx="8905865" cy="4093428"/>
          </a:xfrm>
          <a:prstGeom prst="rect">
            <a:avLst/>
          </a:prstGeom>
          <a:noFill/>
        </p:spPr>
        <p:txBody>
          <a:bodyPr wrap="square" rtlCol="0">
            <a:spAutoFit/>
          </a:bodyPr>
          <a:lstStyle/>
          <a:p>
            <a:r>
              <a:rPr lang="en-US" sz="2000" dirty="0"/>
              <a:t>d</a:t>
            </a:r>
            <a:r>
              <a:rPr lang="en-US" sz="2000" dirty="0" smtClean="0"/>
              <a:t>b tetNig2</a:t>
            </a:r>
          </a:p>
          <a:p>
            <a:r>
              <a:rPr lang="en-US" sz="2000" dirty="0" err="1"/>
              <a:t>c</a:t>
            </a:r>
            <a:r>
              <a:rPr lang="en-US" sz="2000" dirty="0" err="1" smtClean="0"/>
              <a:t>lade</a:t>
            </a:r>
            <a:r>
              <a:rPr lang="en-US" sz="2000" dirty="0" smtClean="0"/>
              <a:t> vertebrate</a:t>
            </a:r>
          </a:p>
          <a:p>
            <a:r>
              <a:rPr lang="en-US" sz="2000" dirty="0" err="1" smtClean="0"/>
              <a:t>scientificName</a:t>
            </a:r>
            <a:r>
              <a:rPr lang="en-US" sz="2000" dirty="0" smtClean="0"/>
              <a:t> </a:t>
            </a:r>
            <a:r>
              <a:rPr lang="en-US" sz="2000" dirty="0" err="1" smtClean="0"/>
              <a:t>Tetraodon</a:t>
            </a:r>
            <a:r>
              <a:rPr lang="en-US" sz="2000" dirty="0" smtClean="0"/>
              <a:t> </a:t>
            </a:r>
            <a:r>
              <a:rPr lang="en-US" sz="2000" dirty="0" err="1" smtClean="0"/>
              <a:t>nigroviridis</a:t>
            </a:r>
            <a:endParaRPr lang="en-US" sz="2000" dirty="0" smtClean="0"/>
          </a:p>
          <a:p>
            <a:r>
              <a:rPr lang="en-US" sz="2000" dirty="0" err="1" smtClean="0"/>
              <a:t>commonName</a:t>
            </a:r>
            <a:r>
              <a:rPr lang="en-US" sz="2000" dirty="0" smtClean="0"/>
              <a:t> </a:t>
            </a:r>
            <a:r>
              <a:rPr lang="en-US" sz="2000" dirty="0" err="1" smtClean="0"/>
              <a:t>Tetraodon</a:t>
            </a:r>
            <a:endParaRPr lang="en-US" sz="2000" dirty="0" smtClean="0"/>
          </a:p>
          <a:p>
            <a:r>
              <a:rPr lang="en-US" sz="2000" dirty="0" err="1" smtClean="0"/>
              <a:t>assemblyDate</a:t>
            </a:r>
            <a:r>
              <a:rPr lang="en-US" sz="2000" dirty="0" smtClean="0"/>
              <a:t> Mar. 2007</a:t>
            </a:r>
          </a:p>
          <a:p>
            <a:r>
              <a:rPr lang="en-US" sz="2000" dirty="0" err="1" smtClean="0"/>
              <a:t>assemblyLabel</a:t>
            </a:r>
            <a:r>
              <a:rPr lang="en-US" sz="2000" dirty="0" smtClean="0"/>
              <a:t> </a:t>
            </a:r>
            <a:r>
              <a:rPr lang="en-US" sz="2000" dirty="0" err="1" smtClean="0"/>
              <a:t>Genoscope</a:t>
            </a:r>
            <a:r>
              <a:rPr lang="en-US" sz="2000" dirty="0" smtClean="0"/>
              <a:t> </a:t>
            </a:r>
            <a:r>
              <a:rPr lang="en-US" sz="2000" dirty="0" err="1" smtClean="0"/>
              <a:t>Tetraodon</a:t>
            </a:r>
            <a:r>
              <a:rPr lang="en-US" sz="2000" dirty="0" smtClean="0"/>
              <a:t> v8.0 (NCBI project 12350, CAAE01000000)</a:t>
            </a:r>
          </a:p>
          <a:p>
            <a:r>
              <a:rPr lang="en-US" sz="2000" dirty="0" err="1" smtClean="0"/>
              <a:t>orderKey</a:t>
            </a:r>
            <a:r>
              <a:rPr lang="en-US" sz="2000" dirty="0" smtClean="0"/>
              <a:t> 459</a:t>
            </a:r>
          </a:p>
          <a:p>
            <a:r>
              <a:rPr lang="en-US" sz="2000" dirty="0" err="1" smtClean="0"/>
              <a:t>mitoAcc</a:t>
            </a:r>
            <a:r>
              <a:rPr lang="en-US" sz="2000" dirty="0" smtClean="0"/>
              <a:t> NC_007176</a:t>
            </a:r>
          </a:p>
          <a:p>
            <a:r>
              <a:rPr lang="en-US" sz="2000" dirty="0" err="1" smtClean="0"/>
              <a:t>fastaFiles</a:t>
            </a:r>
            <a:r>
              <a:rPr lang="en-US" sz="2000" dirty="0" smtClean="0"/>
              <a:t> /hive/data/genomes/tetNig2/genoscope/chr*.</a:t>
            </a:r>
            <a:r>
              <a:rPr lang="en-US" sz="2000" dirty="0" err="1" smtClean="0"/>
              <a:t>fa.gz</a:t>
            </a:r>
            <a:endParaRPr lang="en-US" sz="2000" dirty="0" smtClean="0"/>
          </a:p>
          <a:p>
            <a:r>
              <a:rPr lang="en-US" sz="2000" dirty="0" err="1" smtClean="0"/>
              <a:t>agpFiles</a:t>
            </a:r>
            <a:r>
              <a:rPr lang="en-US" sz="2000" dirty="0" smtClean="0"/>
              <a:t> /hive/data/genomes/tetNig2/genoscope/ucsc.agp</a:t>
            </a:r>
          </a:p>
          <a:p>
            <a:r>
              <a:rPr lang="en-US" sz="2000" dirty="0" smtClean="0"/>
              <a:t># </a:t>
            </a:r>
            <a:r>
              <a:rPr lang="en-US" sz="2000" dirty="0" err="1"/>
              <a:t>q</a:t>
            </a:r>
            <a:r>
              <a:rPr lang="en-US" sz="2000" dirty="0" err="1" smtClean="0"/>
              <a:t>ualFiles</a:t>
            </a:r>
            <a:r>
              <a:rPr lang="en-US" sz="2000" dirty="0" smtClean="0"/>
              <a:t> none</a:t>
            </a:r>
          </a:p>
          <a:p>
            <a:r>
              <a:rPr lang="en-US" sz="2000" dirty="0" err="1" smtClean="0"/>
              <a:t>dbDbSpeciesDir</a:t>
            </a:r>
            <a:r>
              <a:rPr lang="en-US" sz="2000" dirty="0" smtClean="0"/>
              <a:t> </a:t>
            </a:r>
            <a:r>
              <a:rPr lang="en-US" sz="2000" dirty="0" err="1" smtClean="0"/>
              <a:t>tetraodon</a:t>
            </a:r>
            <a:endParaRPr lang="en-US" sz="2000" dirty="0" smtClean="0"/>
          </a:p>
          <a:p>
            <a:r>
              <a:rPr lang="en-US" sz="2000" dirty="0" err="1" smtClean="0"/>
              <a:t>taxId</a:t>
            </a:r>
            <a:r>
              <a:rPr lang="en-US" sz="2000" dirty="0" smtClean="0"/>
              <a:t> 99883</a:t>
            </a:r>
            <a:endParaRPr lang="en-US" sz="2000" dirty="0"/>
          </a:p>
        </p:txBody>
      </p:sp>
      <p:sp>
        <p:nvSpPr>
          <p:cNvPr id="5" name="TextBox 4"/>
          <p:cNvSpPr txBox="1"/>
          <p:nvPr/>
        </p:nvSpPr>
        <p:spPr>
          <a:xfrm>
            <a:off x="573074" y="511155"/>
            <a:ext cx="6737480" cy="584776"/>
          </a:xfrm>
          <a:prstGeom prst="rect">
            <a:avLst/>
          </a:prstGeom>
          <a:noFill/>
        </p:spPr>
        <p:txBody>
          <a:bodyPr wrap="square" rtlCol="0">
            <a:spAutoFit/>
          </a:bodyPr>
          <a:lstStyle/>
          <a:p>
            <a:pPr algn="ctr"/>
            <a:r>
              <a:rPr lang="en-US" sz="3200" dirty="0"/>
              <a:t>e</a:t>
            </a:r>
            <a:r>
              <a:rPr lang="en-US" sz="3200" dirty="0" smtClean="0"/>
              <a:t>xample tetNig2.config.ra</a:t>
            </a:r>
            <a:endParaRPr lang="en-US" sz="3200"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ypical road blocks</a:t>
            </a:r>
            <a:endParaRPr lang="en-US" dirty="0"/>
          </a:p>
        </p:txBody>
      </p:sp>
      <p:sp>
        <p:nvSpPr>
          <p:cNvPr id="3" name="Content Placeholder 2"/>
          <p:cNvSpPr>
            <a:spLocks noGrp="1"/>
          </p:cNvSpPr>
          <p:nvPr>
            <p:ph idx="1"/>
          </p:nvPr>
        </p:nvSpPr>
        <p:spPr>
          <a:xfrm>
            <a:off x="457200" y="1600200"/>
            <a:ext cx="8229600" cy="4951881"/>
          </a:xfrm>
        </p:spPr>
        <p:txBody>
          <a:bodyPr/>
          <a:lstStyle/>
          <a:p>
            <a:r>
              <a:rPr lang="en-US" dirty="0" smtClean="0"/>
              <a:t>AGP file is missing or highly confused</a:t>
            </a:r>
          </a:p>
          <a:p>
            <a:r>
              <a:rPr lang="en-US" dirty="0" err="1" smtClean="0"/>
              <a:t>Fasta</a:t>
            </a:r>
            <a:r>
              <a:rPr lang="en-US" dirty="0" smtClean="0"/>
              <a:t>, AGP, quality files have different coordinate systems</a:t>
            </a:r>
          </a:p>
          <a:p>
            <a:r>
              <a:rPr lang="en-US" dirty="0" smtClean="0"/>
              <a:t>Poorly chosen naming schemes for chromosomes or scaffolds</a:t>
            </a:r>
          </a:p>
          <a:p>
            <a:pPr>
              <a:buNone/>
            </a:pPr>
            <a:endParaRPr lang="en-US" dirty="0" smtClean="0"/>
          </a:p>
          <a:p>
            <a:pPr>
              <a:buNone/>
            </a:pPr>
            <a:r>
              <a:rPr lang="en-US" dirty="0" smtClean="0"/>
              <a:t>Programming to the rescue, use your favorite quick programming language to fix these files.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6227"/>
          </a:xfrm>
        </p:spPr>
        <p:txBody>
          <a:bodyPr/>
          <a:lstStyle/>
          <a:p>
            <a:r>
              <a:rPr lang="en-US" dirty="0" smtClean="0"/>
              <a:t>what does </a:t>
            </a:r>
            <a:r>
              <a:rPr lang="en-US" dirty="0" err="1" smtClean="0"/>
              <a:t>makeGenomeDb.pl</a:t>
            </a:r>
            <a:r>
              <a:rPr lang="en-US" dirty="0" smtClean="0"/>
              <a:t> do ?</a:t>
            </a:r>
            <a:endParaRPr lang="en-US" dirty="0"/>
          </a:p>
        </p:txBody>
      </p:sp>
      <p:sp>
        <p:nvSpPr>
          <p:cNvPr id="3" name="Content Placeholder 2"/>
          <p:cNvSpPr>
            <a:spLocks noGrp="1"/>
          </p:cNvSpPr>
          <p:nvPr>
            <p:ph idx="1"/>
          </p:nvPr>
        </p:nvSpPr>
        <p:spPr>
          <a:xfrm>
            <a:off x="457200" y="1146227"/>
            <a:ext cx="8229600" cy="5235469"/>
          </a:xfrm>
        </p:spPr>
        <p:txBody>
          <a:bodyPr>
            <a:normAutofit fontScale="77500" lnSpcReduction="20000"/>
          </a:bodyPr>
          <a:lstStyle/>
          <a:p>
            <a:pPr marL="514350" indent="-514350">
              <a:buFont typeface="Wingdings" charset="2"/>
              <a:buAutoNum type="arabicPlain"/>
            </a:pPr>
            <a:r>
              <a:rPr lang="en-US" dirty="0" smtClean="0"/>
              <a:t>Verify AGP matches sequence</a:t>
            </a:r>
          </a:p>
          <a:p>
            <a:pPr marL="514350" indent="-514350">
              <a:buFont typeface="Wingdings" charset="2"/>
              <a:buAutoNum type="arabicPlain"/>
            </a:pPr>
            <a:r>
              <a:rPr lang="en-US" dirty="0" smtClean="0"/>
              <a:t>Creates &lt;db&gt;.unmasked.2bit file from sequence</a:t>
            </a:r>
          </a:p>
          <a:p>
            <a:pPr marL="514350" indent="-514350">
              <a:buFont typeface="Wingdings" charset="2"/>
              <a:buAutoNum type="arabicPlain"/>
            </a:pPr>
            <a:r>
              <a:rPr lang="en-US" dirty="0" smtClean="0"/>
              <a:t>Creates database</a:t>
            </a:r>
          </a:p>
          <a:p>
            <a:pPr marL="514350" indent="-514350">
              <a:buFont typeface="Wingdings" charset="2"/>
              <a:buAutoNum type="arabicPlain"/>
            </a:pPr>
            <a:r>
              <a:rPr lang="en-US" dirty="0" smtClean="0"/>
              <a:t>Loads </a:t>
            </a:r>
            <a:r>
              <a:rPr lang="en-US" dirty="0" err="1" smtClean="0"/>
              <a:t>grp</a:t>
            </a:r>
            <a:r>
              <a:rPr lang="en-US" dirty="0" smtClean="0"/>
              <a:t> table (track groups)</a:t>
            </a:r>
          </a:p>
          <a:p>
            <a:pPr marL="514350" indent="-514350">
              <a:buFont typeface="Wingdings" charset="2"/>
              <a:buAutoNum type="arabicPlain"/>
            </a:pPr>
            <a:r>
              <a:rPr lang="en-US" dirty="0" smtClean="0"/>
              <a:t>Loads </a:t>
            </a:r>
            <a:r>
              <a:rPr lang="en-US" dirty="0" err="1" smtClean="0"/>
              <a:t>chromInfo</a:t>
            </a:r>
            <a:r>
              <a:rPr lang="en-US" dirty="0" smtClean="0"/>
              <a:t>, gold, gap tables</a:t>
            </a:r>
          </a:p>
          <a:p>
            <a:pPr marL="514350" indent="-514350">
              <a:buFont typeface="Wingdings" charset="2"/>
              <a:buAutoNum type="arabicPlain"/>
            </a:pPr>
            <a:r>
              <a:rPr lang="en-US" dirty="0" smtClean="0"/>
              <a:t>Creates gc5Base table and quality table</a:t>
            </a:r>
          </a:p>
          <a:p>
            <a:pPr marL="514350" indent="-514350">
              <a:buFont typeface="Wingdings" charset="2"/>
              <a:buAutoNum type="arabicPlain"/>
            </a:pPr>
            <a:r>
              <a:rPr lang="en-US" dirty="0" smtClean="0"/>
              <a:t>Populates </a:t>
            </a:r>
            <a:r>
              <a:rPr lang="en-US" dirty="0" err="1" smtClean="0"/>
              <a:t>hgcentral</a:t>
            </a:r>
            <a:r>
              <a:rPr lang="en-US" dirty="0" smtClean="0"/>
              <a:t> </a:t>
            </a:r>
            <a:r>
              <a:rPr lang="en-US" dirty="0" err="1" smtClean="0"/>
              <a:t>dbDb,defaultDb</a:t>
            </a:r>
            <a:r>
              <a:rPr lang="en-US" dirty="0" smtClean="0"/>
              <a:t> and </a:t>
            </a:r>
            <a:r>
              <a:rPr lang="en-US" dirty="0" err="1" smtClean="0"/>
              <a:t>genomeClade</a:t>
            </a:r>
            <a:r>
              <a:rPr lang="en-US" dirty="0" smtClean="0"/>
              <a:t> tables</a:t>
            </a:r>
          </a:p>
          <a:p>
            <a:pPr marL="514350" indent="-514350">
              <a:buFont typeface="Wingdings" charset="2"/>
              <a:buAutoNum type="arabicPlain"/>
            </a:pPr>
            <a:r>
              <a:rPr lang="en-US" dirty="0" smtClean="0"/>
              <a:t>Generates </a:t>
            </a:r>
            <a:r>
              <a:rPr lang="en-US" dirty="0" err="1" smtClean="0"/>
              <a:t>trackDb</a:t>
            </a:r>
            <a:r>
              <a:rPr lang="en-US" dirty="0" smtClean="0"/>
              <a:t> files, you load these manually</a:t>
            </a:r>
          </a:p>
          <a:p>
            <a:pPr marL="514350" indent="-514350">
              <a:buNone/>
            </a:pPr>
            <a:endParaRPr lang="en-US" dirty="0" smtClean="0"/>
          </a:p>
          <a:p>
            <a:pPr marL="514350" indent="-514350">
              <a:buNone/>
            </a:pPr>
            <a:r>
              <a:rPr lang="en-US" dirty="0" smtClean="0"/>
              <a:t>See also:</a:t>
            </a:r>
          </a:p>
          <a:p>
            <a:pPr marL="514350" indent="-514350">
              <a:buNone/>
            </a:pPr>
            <a:r>
              <a:rPr lang="en-US" sz="2581" dirty="0" smtClean="0">
                <a:hlinkClick r:id="rId2"/>
              </a:rPr>
              <a:t>http://genomewiki.ucsc.edu/index.php/Building_a_new_genome_database</a:t>
            </a:r>
            <a:endParaRPr lang="en-US" sz="2581" dirty="0" smtClean="0"/>
          </a:p>
          <a:p>
            <a:pPr marL="514350" indent="-514350">
              <a:buNone/>
            </a:pPr>
            <a:r>
              <a:rPr lang="en-US" sz="2581" dirty="0" err="1" smtClean="0"/>
              <a:t>http://genomewiki.ucsc.edu/index.php/Minimal_Browser_Installation</a:t>
            </a:r>
            <a:endParaRPr lang="en-US" sz="2581"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a:t>
            </a:r>
            <a:r>
              <a:rPr lang="en-US" dirty="0" err="1" smtClean="0"/>
              <a:t>makeGenomeDb.pl</a:t>
            </a:r>
            <a:endParaRPr lang="en-US" dirty="0"/>
          </a:p>
        </p:txBody>
      </p:sp>
      <p:sp>
        <p:nvSpPr>
          <p:cNvPr id="3" name="Content Placeholder 2"/>
          <p:cNvSpPr>
            <a:spLocks noGrp="1"/>
          </p:cNvSpPr>
          <p:nvPr>
            <p:ph idx="1"/>
          </p:nvPr>
        </p:nvSpPr>
        <p:spPr/>
        <p:txBody>
          <a:bodyPr/>
          <a:lstStyle/>
          <a:p>
            <a:r>
              <a:rPr lang="en-US" dirty="0" smtClean="0"/>
              <a:t>Create </a:t>
            </a:r>
            <a:r>
              <a:rPr lang="en-US" dirty="0" err="1" smtClean="0"/>
              <a:t>symlink</a:t>
            </a:r>
            <a:endParaRPr lang="en-US" dirty="0" smtClean="0"/>
          </a:p>
          <a:p>
            <a:pPr>
              <a:buNone/>
            </a:pPr>
            <a:r>
              <a:rPr lang="en-US" dirty="0" smtClean="0"/>
              <a:t>    </a:t>
            </a:r>
            <a:r>
              <a:rPr lang="en-US" sz="2000" dirty="0" smtClean="0"/>
              <a:t>/</a:t>
            </a:r>
            <a:r>
              <a:rPr lang="en-US" sz="2000" dirty="0" err="1" smtClean="0"/>
              <a:t>gbdb</a:t>
            </a:r>
            <a:r>
              <a:rPr lang="en-US" sz="2000" dirty="0" smtClean="0"/>
              <a:t>/&lt;db&gt;/&lt;db&gt;.2bit -&gt; /hive/data/genomes/&lt;db&gt;/&lt;db&gt;.unmasked.2bit</a:t>
            </a:r>
          </a:p>
          <a:p>
            <a:pPr>
              <a:buNone/>
            </a:pPr>
            <a:r>
              <a:rPr lang="en-US" sz="2000" dirty="0" smtClean="0"/>
              <a:t> </a:t>
            </a:r>
          </a:p>
          <a:p>
            <a:r>
              <a:rPr lang="en-US" dirty="0" smtClean="0"/>
              <a:t>Add </a:t>
            </a:r>
            <a:r>
              <a:rPr lang="en-US" dirty="0" err="1" smtClean="0"/>
              <a:t>trackDb</a:t>
            </a:r>
            <a:r>
              <a:rPr lang="en-US" dirty="0" smtClean="0"/>
              <a:t> files from </a:t>
            </a:r>
            <a:r>
              <a:rPr lang="en-US" dirty="0" err="1" smtClean="0"/>
              <a:t>makeGenomeDb.pl</a:t>
            </a:r>
            <a:endParaRPr lang="en-US" dirty="0" smtClean="0"/>
          </a:p>
          <a:p>
            <a:pPr>
              <a:buNone/>
            </a:pPr>
            <a:r>
              <a:rPr lang="en-US" dirty="0" smtClean="0"/>
              <a:t>	to the source tree and ‘make DBS=&lt;db&gt;’</a:t>
            </a:r>
          </a:p>
          <a:p>
            <a:pPr>
              <a:buNone/>
            </a:pPr>
            <a:r>
              <a:rPr lang="en-US" dirty="0" smtClean="0"/>
              <a:t>	in </a:t>
            </a:r>
            <a:r>
              <a:rPr lang="en-US" dirty="0" err="1" smtClean="0"/>
              <a:t>trackDb</a:t>
            </a:r>
            <a:r>
              <a:rPr lang="en-US" dirty="0" smtClean="0"/>
              <a:t>/ hierarchy</a:t>
            </a:r>
          </a:p>
          <a:p>
            <a:pPr>
              <a:buNone/>
            </a:pPr>
            <a:endParaRPr lang="en-US" dirty="0" smtClean="0"/>
          </a:p>
          <a:p>
            <a:pPr>
              <a:buNone/>
            </a:pPr>
            <a:r>
              <a:rPr lang="en-US" dirty="0" smtClean="0"/>
              <a:t>Initial browser is now up and running.</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continuing assembly build</a:t>
            </a:r>
            <a:endParaRPr lang="en-US" dirty="0"/>
          </a:p>
        </p:txBody>
      </p:sp>
      <p:sp>
        <p:nvSpPr>
          <p:cNvPr id="3" name="Content Placeholder 2"/>
          <p:cNvSpPr>
            <a:spLocks noGrp="1"/>
          </p:cNvSpPr>
          <p:nvPr>
            <p:ph idx="1"/>
          </p:nvPr>
        </p:nvSpPr>
        <p:spPr/>
        <p:txBody>
          <a:bodyPr/>
          <a:lstStyle/>
          <a:p>
            <a:r>
              <a:rPr lang="en-US" dirty="0" smtClean="0"/>
              <a:t>run </a:t>
            </a:r>
            <a:r>
              <a:rPr lang="en-US" dirty="0" err="1" smtClean="0"/>
              <a:t>doRepeatMasker.pl</a:t>
            </a:r>
            <a:endParaRPr lang="en-US" dirty="0" smtClean="0"/>
          </a:p>
          <a:p>
            <a:r>
              <a:rPr lang="en-US" dirty="0" smtClean="0"/>
              <a:t>run </a:t>
            </a:r>
            <a:r>
              <a:rPr lang="en-US" dirty="0" err="1" smtClean="0"/>
              <a:t>doSimpleRepeat.pl</a:t>
            </a:r>
            <a:endParaRPr lang="en-US" dirty="0" smtClean="0"/>
          </a:p>
          <a:p>
            <a:r>
              <a:rPr lang="en-US" sz="2800" dirty="0" smtClean="0"/>
              <a:t>combine those two to make masked sequence:</a:t>
            </a:r>
          </a:p>
          <a:p>
            <a:pPr lvl="1">
              <a:buNone/>
            </a:pPr>
            <a:r>
              <a:rPr lang="en-US" dirty="0" smtClean="0"/>
              <a:t>&lt;db&gt;.2bit – change /</a:t>
            </a:r>
            <a:r>
              <a:rPr lang="en-US" dirty="0" err="1" smtClean="0"/>
              <a:t>gbdb</a:t>
            </a:r>
            <a:r>
              <a:rPr lang="en-US" dirty="0" smtClean="0"/>
              <a:t>/&lt;db&gt;/&lt;db&gt;.2bit </a:t>
            </a:r>
            <a:r>
              <a:rPr lang="en-US" dirty="0" err="1" smtClean="0"/>
              <a:t>symlink</a:t>
            </a:r>
            <a:endParaRPr lang="en-US" dirty="0" smtClean="0"/>
          </a:p>
          <a:p>
            <a:r>
              <a:rPr lang="en-US" dirty="0" smtClean="0"/>
              <a:t>create .</a:t>
            </a:r>
            <a:r>
              <a:rPr lang="en-US" dirty="0" err="1" smtClean="0"/>
              <a:t>ooc</a:t>
            </a:r>
            <a:r>
              <a:rPr lang="en-US" dirty="0" smtClean="0"/>
              <a:t> file</a:t>
            </a:r>
          </a:p>
          <a:p>
            <a:r>
              <a:rPr lang="en-US" dirty="0" smtClean="0"/>
              <a:t>populate /scratch/data/ </a:t>
            </a:r>
            <a:r>
              <a:rPr lang="en-US" dirty="0" err="1" smtClean="0"/>
              <a:t>kluster</a:t>
            </a:r>
            <a:r>
              <a:rPr lang="en-US" dirty="0" smtClean="0"/>
              <a:t> nodes</a:t>
            </a:r>
          </a:p>
          <a:p>
            <a:r>
              <a:rPr lang="en-US" dirty="0" smtClean="0"/>
              <a:t>now ready for </a:t>
            </a:r>
            <a:r>
              <a:rPr lang="en-US" dirty="0" err="1" smtClean="0"/>
              <a:t>lastz</a:t>
            </a:r>
            <a:r>
              <a:rPr lang="en-US" dirty="0" smtClean="0"/>
              <a:t> </a:t>
            </a:r>
            <a:r>
              <a:rPr lang="en-US" dirty="0" err="1" smtClean="0"/>
              <a:t>kluster</a:t>
            </a:r>
            <a:r>
              <a:rPr lang="en-US" dirty="0" smtClean="0"/>
              <a:t> runs</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coordinate systems</a:t>
            </a:r>
            <a:endParaRPr lang="en-US" dirty="0"/>
          </a:p>
        </p:txBody>
      </p:sp>
      <p:sp>
        <p:nvSpPr>
          <p:cNvPr id="3" name="Content Placeholder 2"/>
          <p:cNvSpPr>
            <a:spLocks noGrp="1"/>
          </p:cNvSpPr>
          <p:nvPr>
            <p:ph idx="1"/>
          </p:nvPr>
        </p:nvSpPr>
        <p:spPr/>
        <p:txBody>
          <a:bodyPr/>
          <a:lstStyle/>
          <a:p>
            <a:r>
              <a:rPr lang="en-US" dirty="0" smtClean="0"/>
              <a:t>given </a:t>
            </a:r>
            <a:r>
              <a:rPr lang="en-US" dirty="0" err="1" smtClean="0"/>
              <a:t>contig</a:t>
            </a:r>
            <a:r>
              <a:rPr lang="en-US" dirty="0" smtClean="0"/>
              <a:t>, scaffold, chromosome or other coordinate systems, may need to create a ctgPos2 table.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other tracks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create </a:t>
            </a:r>
            <a:r>
              <a:rPr lang="en-US" dirty="0" err="1" smtClean="0"/>
              <a:t>genbank</a:t>
            </a:r>
            <a:r>
              <a:rPr lang="en-US" dirty="0" smtClean="0"/>
              <a:t> business and set to automatic</a:t>
            </a:r>
          </a:p>
          <a:p>
            <a:pPr>
              <a:buNone/>
            </a:pPr>
            <a:r>
              <a:rPr lang="en-US" dirty="0"/>
              <a:t>	</a:t>
            </a:r>
            <a:r>
              <a:rPr lang="en-US" dirty="0" smtClean="0"/>
              <a:t>(create non-bridged gap  lift file)</a:t>
            </a:r>
          </a:p>
          <a:p>
            <a:r>
              <a:rPr lang="en-US" dirty="0" err="1" smtClean="0"/>
              <a:t>cpgIslands</a:t>
            </a:r>
            <a:r>
              <a:rPr lang="en-US" dirty="0" smtClean="0"/>
              <a:t> is a simple one to run</a:t>
            </a:r>
          </a:p>
          <a:p>
            <a:r>
              <a:rPr lang="en-US" dirty="0" smtClean="0"/>
              <a:t>request a blat server</a:t>
            </a:r>
          </a:p>
          <a:p>
            <a:r>
              <a:rPr lang="en-US" dirty="0" err="1" smtClean="0"/>
              <a:t>makeDownloads.pl</a:t>
            </a:r>
            <a:r>
              <a:rPr lang="en-US" dirty="0" smtClean="0"/>
              <a:t> - create </a:t>
            </a:r>
            <a:r>
              <a:rPr lang="en-US" dirty="0" err="1" smtClean="0"/>
              <a:t>hgdownload</a:t>
            </a:r>
            <a:r>
              <a:rPr lang="en-US" dirty="0" smtClean="0"/>
              <a:t> files</a:t>
            </a:r>
          </a:p>
          <a:p>
            <a:r>
              <a:rPr lang="en-US" dirty="0" smtClean="0"/>
              <a:t>set default browser position</a:t>
            </a:r>
          </a:p>
          <a:p>
            <a:r>
              <a:rPr lang="en-US" dirty="0" smtClean="0"/>
              <a:t>edit the gold, gap and </a:t>
            </a:r>
            <a:r>
              <a:rPr lang="en-US" dirty="0" err="1" smtClean="0"/>
              <a:t>description.html</a:t>
            </a:r>
            <a:r>
              <a:rPr lang="en-US" dirty="0" smtClean="0"/>
              <a:t> files</a:t>
            </a:r>
          </a:p>
          <a:p>
            <a:r>
              <a:rPr lang="en-US" dirty="0" smtClean="0"/>
              <a:t>start </a:t>
            </a:r>
            <a:r>
              <a:rPr lang="en-US" dirty="0" err="1" smtClean="0"/>
              <a:t>lastz</a:t>
            </a:r>
            <a:r>
              <a:rPr lang="en-US" dirty="0" smtClean="0"/>
              <a:t> runs with other genomes</a:t>
            </a:r>
          </a:p>
          <a:p>
            <a:r>
              <a:rPr lang="en-US" dirty="0" smtClean="0"/>
              <a:t>edit </a:t>
            </a:r>
            <a:r>
              <a:rPr lang="en-US" dirty="0" err="1" smtClean="0"/>
              <a:t>all.joiner</a:t>
            </a:r>
            <a:r>
              <a:rPr lang="en-US" dirty="0" smtClean="0"/>
              <a:t> and verify </a:t>
            </a:r>
            <a:r>
              <a:rPr lang="en-US" dirty="0" err="1" smtClean="0"/>
              <a:t>joinerCheck</a:t>
            </a:r>
            <a:r>
              <a:rPr lang="en-US" dirty="0" smtClean="0"/>
              <a:t> is clean</a:t>
            </a:r>
          </a:p>
          <a:p>
            <a:r>
              <a:rPr lang="en-US" dirty="0" smtClean="0"/>
              <a:t>ready for a </a:t>
            </a:r>
            <a:r>
              <a:rPr lang="en-US" dirty="0" err="1" smtClean="0"/>
              <a:t>pushQ</a:t>
            </a:r>
            <a:r>
              <a:rPr lang="en-US" dirty="0" smtClean="0"/>
              <a:t> entry: </a:t>
            </a:r>
            <a:r>
              <a:rPr lang="en-US" dirty="0" err="1" smtClean="0"/>
              <a:t>makePushQSql.pl</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Shell Environment</a:t>
            </a:r>
            <a:endParaRPr lang="en-US" dirty="0"/>
          </a:p>
        </p:txBody>
      </p:sp>
      <p:sp>
        <p:nvSpPr>
          <p:cNvPr id="3" name="Content Placeholder 2"/>
          <p:cNvSpPr>
            <a:spLocks noGrp="1"/>
          </p:cNvSpPr>
          <p:nvPr>
            <p:ph idx="1"/>
          </p:nvPr>
        </p:nvSpPr>
        <p:spPr>
          <a:xfrm>
            <a:off x="457200" y="1417638"/>
            <a:ext cx="8229600" cy="5022468"/>
          </a:xfrm>
        </p:spPr>
        <p:txBody>
          <a:bodyPr>
            <a:normAutofit fontScale="92500" lnSpcReduction="20000"/>
          </a:bodyPr>
          <a:lstStyle/>
          <a:p>
            <a:r>
              <a:rPr lang="en-US" dirty="0" smtClean="0"/>
              <a:t>MACHTYPE – x86_64, i386, i686, </a:t>
            </a:r>
            <a:r>
              <a:rPr lang="en-US" dirty="0" err="1" smtClean="0"/>
              <a:t>sparc</a:t>
            </a:r>
            <a:r>
              <a:rPr lang="en-US" dirty="0" smtClean="0"/>
              <a:t>, </a:t>
            </a:r>
            <a:r>
              <a:rPr lang="en-US" dirty="0" err="1" smtClean="0"/>
              <a:t>ppc</a:t>
            </a:r>
            <a:endParaRPr lang="en-US" dirty="0" smtClean="0"/>
          </a:p>
          <a:p>
            <a:r>
              <a:rPr lang="en-US" dirty="0" smtClean="0"/>
              <a:t>MYSQLLIBS – find </a:t>
            </a:r>
            <a:r>
              <a:rPr lang="en-US" dirty="0" err="1" smtClean="0"/>
              <a:t>libmysqlclient.a</a:t>
            </a:r>
            <a:r>
              <a:rPr lang="en-US" dirty="0" smtClean="0"/>
              <a:t> plus -</a:t>
            </a:r>
            <a:r>
              <a:rPr lang="en-US" dirty="0" err="1" smtClean="0"/>
              <a:t>lz</a:t>
            </a:r>
            <a:endParaRPr lang="en-US" dirty="0" smtClean="0"/>
          </a:p>
          <a:p>
            <a:r>
              <a:rPr lang="en-US" dirty="0" smtClean="0"/>
              <a:t>MYSQLINC – find /</a:t>
            </a:r>
            <a:r>
              <a:rPr lang="en-US" dirty="0" err="1" smtClean="0"/>
              <a:t>usr/include/mysql</a:t>
            </a:r>
            <a:r>
              <a:rPr lang="en-US" dirty="0" smtClean="0"/>
              <a:t>/</a:t>
            </a:r>
          </a:p>
          <a:p>
            <a:r>
              <a:rPr lang="en-US" dirty="0" smtClean="0"/>
              <a:t>CVSROOT - </a:t>
            </a:r>
            <a:r>
              <a:rPr lang="en-US" sz="2000" dirty="0" smtClean="0"/>
              <a:t>:</a:t>
            </a:r>
            <a:r>
              <a:rPr lang="en-US" sz="2000" dirty="0" err="1" smtClean="0"/>
              <a:t>pserver:anonymous@genome-test.cse.ucsc.edu:/cbse</a:t>
            </a:r>
            <a:endParaRPr lang="en-US" sz="2000" dirty="0" smtClean="0"/>
          </a:p>
          <a:p>
            <a:endParaRPr lang="en-US" sz="2000" dirty="0" smtClean="0"/>
          </a:p>
          <a:p>
            <a:pPr>
              <a:buNone/>
            </a:pPr>
            <a:r>
              <a:rPr lang="en-US" sz="2000" dirty="0" smtClean="0"/>
              <a:t>See also: </a:t>
            </a:r>
            <a:r>
              <a:rPr lang="en-US" sz="2000" dirty="0" smtClean="0">
                <a:hlinkClick r:id="rId3"/>
              </a:rPr>
              <a:t>http://genome.ucsc.edu/admin/cvs.html</a:t>
            </a:r>
            <a:endParaRPr lang="en-US" sz="2000" dirty="0" smtClean="0"/>
          </a:p>
          <a:p>
            <a:pPr>
              <a:buNone/>
            </a:pPr>
            <a:r>
              <a:rPr lang="en-US" sz="2000" dirty="0" smtClean="0"/>
              <a:t>                 </a:t>
            </a:r>
            <a:r>
              <a:rPr lang="en-US" sz="2000" dirty="0" smtClean="0">
                <a:hlinkClick r:id="rId4"/>
              </a:rPr>
              <a:t>http://genome.ucsc.edu/admin/jk-install.html</a:t>
            </a:r>
            <a:endParaRPr lang="en-US" sz="2000" dirty="0" smtClean="0"/>
          </a:p>
          <a:p>
            <a:pPr>
              <a:buNone/>
            </a:pPr>
            <a:r>
              <a:rPr lang="en-US" sz="2000" dirty="0" smtClean="0"/>
              <a:t>Shell programming:</a:t>
            </a:r>
          </a:p>
          <a:p>
            <a:pPr>
              <a:buNone/>
            </a:pPr>
            <a:r>
              <a:rPr lang="en-US" sz="2000" dirty="0" smtClean="0">
                <a:hlinkClick r:id="rId5"/>
              </a:rPr>
              <a:t>http://www.faqs.org/docs/Linux-HOWTO/Bash-Prog-Intro-HOWTO.html</a:t>
            </a:r>
            <a:endParaRPr lang="en-US" sz="2000" dirty="0" smtClean="0"/>
          </a:p>
          <a:p>
            <a:pPr>
              <a:buNone/>
            </a:pPr>
            <a:r>
              <a:rPr lang="en-US" sz="2000" dirty="0" smtClean="0">
                <a:hlinkClick r:id="rId6"/>
              </a:rPr>
              <a:t>http://www.tcsh.org/</a:t>
            </a:r>
            <a:endParaRPr lang="en-US" sz="2000" dirty="0" smtClean="0"/>
          </a:p>
          <a:p>
            <a:pPr>
              <a:buNone/>
            </a:pPr>
            <a:r>
              <a:rPr lang="en-US" sz="2000" dirty="0" smtClean="0"/>
              <a:t>$HOME/</a:t>
            </a:r>
            <a:r>
              <a:rPr lang="en-US" sz="2000" dirty="0" err="1" smtClean="0"/>
              <a:t>kent/src/hg/doc/bashVsCsh.txt</a:t>
            </a:r>
            <a:endParaRPr lang="en-US" sz="2000" dirty="0" smtClean="0"/>
          </a:p>
          <a:p>
            <a:pPr>
              <a:buNone/>
            </a:pPr>
            <a:endParaRPr lang="en-US" sz="2000" dirty="0" smtClean="0"/>
          </a:p>
          <a:p>
            <a:pPr>
              <a:buNone/>
            </a:pPr>
            <a:r>
              <a:rPr lang="en-US" sz="2000" dirty="0" smtClean="0"/>
              <a:t>Different CVSROOT for genome-test development.</a:t>
            </a:r>
          </a:p>
          <a:p>
            <a:pPr>
              <a:buNone/>
            </a:pPr>
            <a:endParaRPr lang="en-US" sz="2000" dirty="0" smtClean="0"/>
          </a:p>
          <a:p>
            <a:pPr>
              <a:buNone/>
            </a:pPr>
            <a:r>
              <a:rPr lang="en-US" sz="2000" dirty="0" smtClean="0">
                <a:solidFill>
                  <a:srgbClr val="800000"/>
                </a:solidFill>
              </a:rPr>
              <a:t> ! BEWARE OF OBSOLETE INTERNET COPIES OF OUR DOCUMENTATION !</a:t>
            </a:r>
          </a:p>
          <a:p>
            <a:pPr>
              <a:buNone/>
            </a:pPr>
            <a:endParaRPr lang="en-US"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Environment</a:t>
            </a:r>
            <a:endParaRPr lang="en-US" dirty="0"/>
          </a:p>
        </p:txBody>
      </p:sp>
      <p:sp>
        <p:nvSpPr>
          <p:cNvPr id="3" name="Content Placeholder 2"/>
          <p:cNvSpPr>
            <a:spLocks noGrp="1"/>
          </p:cNvSpPr>
          <p:nvPr>
            <p:ph idx="1"/>
          </p:nvPr>
        </p:nvSpPr>
        <p:spPr/>
        <p:txBody>
          <a:bodyPr/>
          <a:lstStyle/>
          <a:p>
            <a:r>
              <a:rPr lang="en-US" dirty="0" smtClean="0"/>
              <a:t>USE_BAM=1 – requires </a:t>
            </a:r>
            <a:r>
              <a:rPr lang="en-US" dirty="0" err="1" smtClean="0"/>
              <a:t>samtools</a:t>
            </a:r>
            <a:r>
              <a:rPr lang="en-US" dirty="0" smtClean="0"/>
              <a:t> installed</a:t>
            </a:r>
          </a:p>
          <a:p>
            <a:r>
              <a:rPr lang="en-US" dirty="0" smtClean="0"/>
              <a:t>USE_PNG=1 – create </a:t>
            </a:r>
            <a:r>
              <a:rPr lang="en-US" dirty="0" err="1" smtClean="0"/>
              <a:t>png</a:t>
            </a:r>
            <a:r>
              <a:rPr lang="en-US" dirty="0" smtClean="0"/>
              <a:t> instead of gif images</a:t>
            </a:r>
          </a:p>
          <a:p>
            <a:r>
              <a:rPr lang="en-US" dirty="0" smtClean="0"/>
              <a:t>USE_SSL=1 – when your </a:t>
            </a:r>
            <a:r>
              <a:rPr lang="en-US" dirty="0" err="1" smtClean="0"/>
              <a:t>MySQL</a:t>
            </a:r>
            <a:r>
              <a:rPr lang="en-US" dirty="0" smtClean="0"/>
              <a:t> is SSL</a:t>
            </a:r>
          </a:p>
          <a:p>
            <a:pPr>
              <a:buNone/>
            </a:pPr>
            <a:r>
              <a:rPr lang="en-US" dirty="0" smtClean="0"/>
              <a:t>                 (or you need the browser to use https)</a:t>
            </a:r>
          </a:p>
          <a:p>
            <a:pPr>
              <a:buNone/>
            </a:pPr>
            <a:endParaRPr lang="en-US" dirty="0" smtClean="0"/>
          </a:p>
          <a:p>
            <a:pPr>
              <a:buNone/>
            </a:pPr>
            <a:r>
              <a:rPr lang="en-US" dirty="0" smtClean="0"/>
              <a:t>See also:</a:t>
            </a:r>
          </a:p>
          <a:p>
            <a:pPr>
              <a:buNone/>
            </a:pPr>
            <a:r>
              <a:rPr lang="en-US" dirty="0" smtClean="0">
                <a:hlinkClick r:id="rId3"/>
              </a:rPr>
              <a:t>http://samtools.sourceforge.net/</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build results go to</a:t>
            </a:r>
            <a:endParaRPr lang="en-US" dirty="0"/>
          </a:p>
        </p:txBody>
      </p:sp>
      <p:sp>
        <p:nvSpPr>
          <p:cNvPr id="3" name="Content Placeholder 2"/>
          <p:cNvSpPr>
            <a:spLocks noGrp="1"/>
          </p:cNvSpPr>
          <p:nvPr>
            <p:ph idx="1"/>
          </p:nvPr>
        </p:nvSpPr>
        <p:spPr>
          <a:xfrm>
            <a:off x="457200" y="1600200"/>
            <a:ext cx="8229600" cy="4943569"/>
          </a:xfrm>
        </p:spPr>
        <p:txBody>
          <a:bodyPr>
            <a:normAutofit lnSpcReduction="10000"/>
          </a:bodyPr>
          <a:lstStyle/>
          <a:p>
            <a:pPr>
              <a:buNone/>
            </a:pPr>
            <a:r>
              <a:rPr lang="en-US" dirty="0" smtClean="0"/>
              <a:t>The source tree builds things and they go to directories.  Different directories for different built objects.  One directory is needed no matter what else you have, create it:</a:t>
            </a:r>
          </a:p>
          <a:p>
            <a:pPr>
              <a:buNone/>
            </a:pPr>
            <a:r>
              <a:rPr lang="en-US" dirty="0" smtClean="0">
                <a:solidFill>
                  <a:srgbClr val="800000"/>
                </a:solidFill>
              </a:rPr>
              <a:t>$ </a:t>
            </a:r>
            <a:r>
              <a:rPr lang="en-US" dirty="0" err="1" smtClean="0">
                <a:solidFill>
                  <a:srgbClr val="800000"/>
                </a:solidFill>
              </a:rPr>
              <a:t>mkdir</a:t>
            </a:r>
            <a:r>
              <a:rPr lang="en-US" dirty="0" smtClean="0">
                <a:solidFill>
                  <a:srgbClr val="800000"/>
                </a:solidFill>
              </a:rPr>
              <a:t> $HOME/bin/$MACHTYPE</a:t>
            </a:r>
          </a:p>
          <a:p>
            <a:pPr>
              <a:buNone/>
            </a:pPr>
            <a:endParaRPr lang="en-US" dirty="0" smtClean="0">
              <a:solidFill>
                <a:srgbClr val="800000"/>
              </a:solidFill>
            </a:endParaRPr>
          </a:p>
          <a:p>
            <a:pPr>
              <a:buNone/>
            </a:pPr>
            <a:r>
              <a:rPr lang="en-US" sz="2595" dirty="0" smtClean="0">
                <a:solidFill>
                  <a:srgbClr val="800000"/>
                </a:solidFill>
              </a:rPr>
              <a:t>(add $HOME/bin/$MACHTYPE to your PATH)</a:t>
            </a:r>
          </a:p>
          <a:p>
            <a:pPr>
              <a:buNone/>
            </a:pPr>
            <a:endParaRPr lang="en-US" sz="2595" dirty="0" smtClean="0">
              <a:solidFill>
                <a:srgbClr val="800000"/>
              </a:solidFill>
            </a:endParaRPr>
          </a:p>
          <a:p>
            <a:pPr>
              <a:buNone/>
            </a:pPr>
            <a:r>
              <a:rPr lang="en-US" dirty="0" smtClean="0"/>
              <a:t>The default for </a:t>
            </a:r>
            <a:r>
              <a:rPr lang="en-US" dirty="0" err="1" smtClean="0"/>
              <a:t>cgi</a:t>
            </a:r>
            <a:r>
              <a:rPr lang="en-US" dirty="0" smtClean="0"/>
              <a:t>-bin binaries is:</a:t>
            </a:r>
          </a:p>
          <a:p>
            <a:r>
              <a:rPr lang="en-US" dirty="0" smtClean="0"/>
              <a:t>/</a:t>
            </a:r>
            <a:r>
              <a:rPr lang="en-US" dirty="0" err="1" smtClean="0"/>
              <a:t>usr/local/apache/cgi</a:t>
            </a:r>
            <a:r>
              <a:rPr lang="en-US" dirty="0" smtClean="0"/>
              <a:t>-bin-$USER/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Fetch source tree</a:t>
            </a:r>
            <a:endParaRPr lang="en-US" dirty="0"/>
          </a:p>
        </p:txBody>
      </p:sp>
      <p:sp>
        <p:nvSpPr>
          <p:cNvPr id="3" name="Content Placeholder 2"/>
          <p:cNvSpPr>
            <a:spLocks noGrp="1"/>
          </p:cNvSpPr>
          <p:nvPr>
            <p:ph idx="1"/>
          </p:nvPr>
        </p:nvSpPr>
        <p:spPr>
          <a:xfrm>
            <a:off x="457200" y="1600200"/>
            <a:ext cx="8229600" cy="5257800"/>
          </a:xfrm>
        </p:spPr>
        <p:txBody>
          <a:bodyPr>
            <a:normAutofit lnSpcReduction="10000"/>
          </a:bodyPr>
          <a:lstStyle/>
          <a:p>
            <a:r>
              <a:rPr lang="en-US" dirty="0" err="1"/>
              <a:t>c</a:t>
            </a:r>
            <a:r>
              <a:rPr lang="en-US" dirty="0" err="1" smtClean="0"/>
              <a:t>vs</a:t>
            </a:r>
            <a:r>
              <a:rPr lang="en-US" dirty="0" smtClean="0"/>
              <a:t> login</a:t>
            </a:r>
          </a:p>
          <a:p>
            <a:pPr>
              <a:buNone/>
            </a:pPr>
            <a:r>
              <a:rPr lang="en-US" sz="2000" dirty="0" smtClean="0"/>
              <a:t>Logging in to :pserver:anonymous@genome-test.cse.ucsc.edu:2401/cbse</a:t>
            </a:r>
          </a:p>
          <a:p>
            <a:pPr>
              <a:buNone/>
            </a:pPr>
            <a:r>
              <a:rPr lang="en-US" sz="2000" dirty="0" smtClean="0"/>
              <a:t>CVS password: </a:t>
            </a:r>
            <a:r>
              <a:rPr lang="en-US" sz="2000" i="1" dirty="0" smtClean="0">
                <a:solidFill>
                  <a:srgbClr val="800000"/>
                </a:solidFill>
              </a:rPr>
              <a:t>genome</a:t>
            </a:r>
          </a:p>
          <a:p>
            <a:r>
              <a:rPr lang="en-US" dirty="0" err="1"/>
              <a:t>c</a:t>
            </a:r>
            <a:r>
              <a:rPr lang="en-US" dirty="0" err="1" smtClean="0"/>
              <a:t>d</a:t>
            </a:r>
            <a:r>
              <a:rPr lang="en-US" dirty="0" smtClean="0"/>
              <a:t> $HOME</a:t>
            </a:r>
          </a:p>
          <a:p>
            <a:r>
              <a:rPr lang="en-US" dirty="0" err="1" smtClean="0"/>
              <a:t>cvs</a:t>
            </a:r>
            <a:r>
              <a:rPr lang="en-US" dirty="0" smtClean="0"/>
              <a:t> co –P -</a:t>
            </a:r>
            <a:r>
              <a:rPr lang="en-US" dirty="0" err="1" smtClean="0"/>
              <a:t>rbeta</a:t>
            </a:r>
            <a:r>
              <a:rPr lang="en-US" dirty="0" smtClean="0"/>
              <a:t> </a:t>
            </a:r>
            <a:r>
              <a:rPr lang="en-US" dirty="0" err="1" smtClean="0"/>
              <a:t>kent</a:t>
            </a:r>
            <a:endParaRPr lang="en-US" dirty="0" smtClean="0"/>
          </a:p>
          <a:p>
            <a:pPr>
              <a:buNone/>
            </a:pPr>
            <a:r>
              <a:rPr lang="en-US" sz="2400" dirty="0" smtClean="0"/>
              <a:t>Creates a directory hierarchy under $HOME/</a:t>
            </a:r>
            <a:r>
              <a:rPr lang="en-US" sz="2400" dirty="0" err="1" smtClean="0"/>
              <a:t>kent</a:t>
            </a:r>
            <a:r>
              <a:rPr lang="en-US" sz="2400" dirty="0" smtClean="0"/>
              <a:t>/</a:t>
            </a:r>
          </a:p>
          <a:p>
            <a:pPr>
              <a:buNone/>
            </a:pPr>
            <a:r>
              <a:rPr lang="en-US" sz="2400" dirty="0" smtClean="0"/>
              <a:t>More quiet command:  </a:t>
            </a:r>
            <a:r>
              <a:rPr lang="en-US" sz="2400" dirty="0" err="1" smtClean="0"/>
              <a:t>cvs</a:t>
            </a:r>
            <a:r>
              <a:rPr lang="en-US" sz="2400" dirty="0" smtClean="0"/>
              <a:t> –Q co -P –</a:t>
            </a:r>
            <a:r>
              <a:rPr lang="en-US" sz="2400" dirty="0" err="1" smtClean="0"/>
              <a:t>rbeta</a:t>
            </a:r>
            <a:r>
              <a:rPr lang="en-US" sz="2400" dirty="0" smtClean="0"/>
              <a:t> </a:t>
            </a:r>
            <a:r>
              <a:rPr lang="en-US" sz="2400" dirty="0" err="1" smtClean="0"/>
              <a:t>kent</a:t>
            </a:r>
            <a:endParaRPr lang="en-US" sz="2400" dirty="0" smtClean="0"/>
          </a:p>
          <a:p>
            <a:pPr>
              <a:buNone/>
            </a:pPr>
            <a:r>
              <a:rPr lang="en-US" sz="2400" dirty="0" smtClean="0"/>
              <a:t>To update existing tree: </a:t>
            </a:r>
            <a:r>
              <a:rPr lang="en-US" sz="2400" dirty="0" err="1" smtClean="0"/>
              <a:t>cvs</a:t>
            </a:r>
            <a:r>
              <a:rPr lang="en-US" sz="2400" dirty="0" smtClean="0"/>
              <a:t> update –A –</a:t>
            </a:r>
            <a:r>
              <a:rPr lang="en-US" sz="2400" dirty="0" err="1" smtClean="0"/>
              <a:t>d</a:t>
            </a:r>
            <a:r>
              <a:rPr lang="en-US" sz="2400" dirty="0" smtClean="0"/>
              <a:t> –P –</a:t>
            </a:r>
            <a:r>
              <a:rPr lang="en-US" sz="2400" dirty="0" err="1" smtClean="0"/>
              <a:t>rbeta</a:t>
            </a:r>
            <a:endParaRPr lang="en-US" sz="2400" dirty="0" smtClean="0"/>
          </a:p>
          <a:p>
            <a:pPr>
              <a:buNone/>
            </a:pPr>
            <a:endParaRPr lang="en-US" sz="2400" dirty="0" smtClean="0"/>
          </a:p>
          <a:p>
            <a:pPr>
              <a:buNone/>
            </a:pPr>
            <a:r>
              <a:rPr lang="en-US" sz="2400" dirty="0" smtClean="0"/>
              <a:t>See also: </a:t>
            </a:r>
            <a:r>
              <a:rPr lang="en-US" sz="2400" dirty="0" smtClean="0">
                <a:hlinkClick r:id="rId3"/>
              </a:rPr>
              <a:t>http://compbio.soe.ucsc.edu/cvsdoc/</a:t>
            </a:r>
            <a:endParaRPr lang="en-US" sz="2400" dirty="0" smtClean="0"/>
          </a:p>
          <a:p>
            <a:pPr>
              <a:buNone/>
            </a:pPr>
            <a:r>
              <a:rPr lang="en-US" sz="2400" dirty="0" smtClean="0"/>
              <a:t>and your source tree: $HOME/</a:t>
            </a:r>
            <a:r>
              <a:rPr lang="en-US" sz="2400" dirty="0" err="1" smtClean="0"/>
              <a:t>kent/src/README</a:t>
            </a:r>
            <a:endParaRPr lang="en-US" sz="2400" dirty="0" smtClean="0"/>
          </a:p>
          <a:p>
            <a:pPr>
              <a:buNone/>
            </a:pPr>
            <a:r>
              <a:rPr lang="en-US" sz="2400" dirty="0" smtClean="0"/>
              <a:t>which leads to many other source tree README files</a:t>
            </a:r>
          </a:p>
          <a:p>
            <a:pPr>
              <a:buNone/>
            </a:pPr>
            <a:endParaRPr lang="en-US" sz="2400" dirty="0" smtClean="0"/>
          </a:p>
          <a:p>
            <a:pPr>
              <a:buNone/>
            </a:pPr>
            <a:endParaRPr lang="en-US" sz="2400" dirty="0" smtClean="0"/>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makefile</a:t>
            </a:r>
            <a:endParaRPr lang="en-US" dirty="0"/>
          </a:p>
        </p:txBody>
      </p:sp>
      <p:sp>
        <p:nvSpPr>
          <p:cNvPr id="3" name="Content Placeholder 2"/>
          <p:cNvSpPr>
            <a:spLocks noGrp="1"/>
          </p:cNvSpPr>
          <p:nvPr>
            <p:ph idx="1"/>
          </p:nvPr>
        </p:nvSpPr>
        <p:spPr/>
        <p:txBody>
          <a:bodyPr>
            <a:normAutofit/>
          </a:bodyPr>
          <a:lstStyle/>
          <a:p>
            <a:pPr>
              <a:buNone/>
            </a:pPr>
            <a:r>
              <a:rPr lang="en-US" dirty="0"/>
              <a:t>t</a:t>
            </a:r>
            <a:r>
              <a:rPr lang="en-US" dirty="0" smtClean="0"/>
              <a:t>arget: list of dependencies </a:t>
            </a:r>
            <a:r>
              <a:rPr lang="en-US" sz="2000" dirty="0" smtClean="0"/>
              <a:t>(can be other targets)</a:t>
            </a:r>
          </a:p>
          <a:p>
            <a:pPr>
              <a:buNone/>
            </a:pPr>
            <a:r>
              <a:rPr lang="en-US" dirty="0" smtClean="0"/>
              <a:t> </a:t>
            </a:r>
            <a:r>
              <a:rPr lang="en-US" i="1" dirty="0" smtClean="0">
                <a:solidFill>
                  <a:srgbClr val="FF0000"/>
                </a:solidFill>
              </a:rPr>
              <a:t>&lt;tab&gt; </a:t>
            </a:r>
            <a:r>
              <a:rPr lang="en-US" dirty="0" smtClean="0"/>
              <a:t>shell commands to build target</a:t>
            </a:r>
          </a:p>
          <a:p>
            <a:pPr>
              <a:buNone/>
            </a:pPr>
            <a:endParaRPr lang="en-US" dirty="0" smtClean="0"/>
          </a:p>
          <a:p>
            <a:pPr>
              <a:buNone/>
            </a:pPr>
            <a:r>
              <a:rPr lang="en-US" dirty="0" smtClean="0"/>
              <a:t>Take a look at </a:t>
            </a:r>
            <a:r>
              <a:rPr lang="en-US" dirty="0" err="1" smtClean="0"/>
              <a:t>kent/src/makefile</a:t>
            </a:r>
            <a:endParaRPr lang="en-US" dirty="0" smtClean="0"/>
          </a:p>
          <a:p>
            <a:pPr>
              <a:buNone/>
            </a:pPr>
            <a:r>
              <a:rPr lang="en-US" sz="2000" dirty="0" smtClean="0"/>
              <a:t>‘make’ with no arguments means create first target in the </a:t>
            </a:r>
            <a:r>
              <a:rPr lang="en-US" sz="2000" dirty="0" err="1" smtClean="0"/>
              <a:t>makefile</a:t>
            </a:r>
            <a:r>
              <a:rPr lang="en-US" sz="2000" dirty="0" smtClean="0"/>
              <a:t>,</a:t>
            </a:r>
          </a:p>
          <a:p>
            <a:pPr>
              <a:buNone/>
            </a:pPr>
            <a:r>
              <a:rPr lang="en-US" sz="2000" dirty="0" smtClean="0"/>
              <a:t>With an argument, build that target, e.g. build the libraries:</a:t>
            </a:r>
          </a:p>
          <a:p>
            <a:pPr>
              <a:buNone/>
            </a:pPr>
            <a:r>
              <a:rPr lang="en-US" sz="2000" dirty="0" smtClean="0"/>
              <a:t>$ make </a:t>
            </a:r>
            <a:r>
              <a:rPr lang="en-US" sz="2000" dirty="0" err="1" smtClean="0"/>
              <a:t>libs</a:t>
            </a:r>
            <a:r>
              <a:rPr lang="en-US" sz="2000" dirty="0" smtClean="0"/>
              <a:t> &gt; </a:t>
            </a:r>
            <a:r>
              <a:rPr lang="en-US" sz="2000" dirty="0" err="1" smtClean="0"/>
              <a:t>libs.log</a:t>
            </a:r>
            <a:r>
              <a:rPr lang="en-US" sz="2000" dirty="0" smtClean="0"/>
              <a:t> 2&gt;&amp;1</a:t>
            </a:r>
            <a:endParaRPr lang="en-US" dirty="0" smtClean="0"/>
          </a:p>
          <a:p>
            <a:pPr>
              <a:buNone/>
            </a:pPr>
            <a:r>
              <a:rPr lang="en-US" sz="2400" dirty="0" smtClean="0"/>
              <a:t>See also: </a:t>
            </a:r>
            <a:r>
              <a:rPr lang="en-US" sz="2400" dirty="0" smtClean="0">
                <a:hlinkClick r:id="rId3"/>
              </a:rPr>
              <a:t>http://www.gnu.org/software/make/</a:t>
            </a:r>
            <a:endParaRPr lang="en-US" sz="2400" dirty="0" smtClean="0"/>
          </a:p>
          <a:p>
            <a:pPr>
              <a:buNone/>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t>
            </a:r>
            <a:r>
              <a:rPr lang="en-US" dirty="0" smtClean="0"/>
              <a:t>uilding CGI binaries</a:t>
            </a:r>
            <a:endParaRPr lang="en-US" dirty="0"/>
          </a:p>
        </p:txBody>
      </p:sp>
      <p:sp>
        <p:nvSpPr>
          <p:cNvPr id="3" name="Content Placeholder 2"/>
          <p:cNvSpPr>
            <a:spLocks noGrp="1"/>
          </p:cNvSpPr>
          <p:nvPr>
            <p:ph idx="1"/>
          </p:nvPr>
        </p:nvSpPr>
        <p:spPr/>
        <p:txBody>
          <a:bodyPr>
            <a:normAutofit/>
          </a:bodyPr>
          <a:lstStyle/>
          <a:p>
            <a:pPr>
              <a:buNone/>
            </a:pPr>
            <a:r>
              <a:rPr lang="en-US" sz="2800" dirty="0" smtClean="0"/>
              <a:t>$ </a:t>
            </a:r>
            <a:r>
              <a:rPr lang="en-US" sz="2800" dirty="0" err="1" smtClean="0"/>
              <a:t>cd</a:t>
            </a:r>
            <a:r>
              <a:rPr lang="en-US" sz="2800" dirty="0" smtClean="0"/>
              <a:t> $HOME/</a:t>
            </a:r>
            <a:r>
              <a:rPr lang="en-US" sz="2800" dirty="0" err="1" smtClean="0"/>
              <a:t>kent/src</a:t>
            </a:r>
            <a:endParaRPr lang="en-US" sz="2800" dirty="0" smtClean="0"/>
          </a:p>
          <a:p>
            <a:pPr>
              <a:buNone/>
            </a:pPr>
            <a:r>
              <a:rPr lang="en-US" sz="2800" dirty="0" smtClean="0"/>
              <a:t>$ make </a:t>
            </a:r>
            <a:r>
              <a:rPr lang="en-US" sz="2800" dirty="0" err="1" smtClean="0"/>
              <a:t>libs</a:t>
            </a:r>
            <a:r>
              <a:rPr lang="en-US" sz="2800" dirty="0" smtClean="0"/>
              <a:t> &gt; </a:t>
            </a:r>
            <a:r>
              <a:rPr lang="en-US" sz="2800" dirty="0" err="1" smtClean="0"/>
              <a:t>libs.log</a:t>
            </a:r>
            <a:r>
              <a:rPr lang="en-US" sz="2800" dirty="0" smtClean="0"/>
              <a:t> 2&gt;&amp;1</a:t>
            </a:r>
          </a:p>
          <a:p>
            <a:pPr>
              <a:buNone/>
            </a:pPr>
            <a:r>
              <a:rPr lang="en-US" sz="2800" dirty="0" smtClean="0"/>
              <a:t>$ </a:t>
            </a:r>
            <a:r>
              <a:rPr lang="en-US" sz="2800" dirty="0" err="1" smtClean="0"/>
              <a:t>cd</a:t>
            </a:r>
            <a:r>
              <a:rPr lang="en-US" sz="2800" dirty="0" smtClean="0"/>
              <a:t> hg</a:t>
            </a:r>
          </a:p>
          <a:p>
            <a:pPr>
              <a:buNone/>
            </a:pPr>
            <a:r>
              <a:rPr lang="en-US" sz="2800" dirty="0" smtClean="0"/>
              <a:t>$ make compile &gt; </a:t>
            </a:r>
            <a:r>
              <a:rPr lang="en-US" sz="2800" dirty="0" err="1" smtClean="0"/>
              <a:t>compile.log</a:t>
            </a:r>
            <a:r>
              <a:rPr lang="en-US" sz="2800" dirty="0" smtClean="0"/>
              <a:t> 2&gt;&amp;1</a:t>
            </a:r>
          </a:p>
          <a:p>
            <a:pPr>
              <a:buNone/>
            </a:pPr>
            <a:r>
              <a:rPr lang="en-US" sz="2800" dirty="0" smtClean="0"/>
              <a:t>$ make install DESTDIR=/</a:t>
            </a:r>
            <a:r>
              <a:rPr lang="en-US" sz="2800" dirty="0" err="1" smtClean="0"/>
              <a:t>somePath</a:t>
            </a:r>
            <a:r>
              <a:rPr lang="en-US" sz="2800" dirty="0" smtClean="0"/>
              <a:t>/ CGI_BIN=/</a:t>
            </a:r>
            <a:r>
              <a:rPr lang="en-US" sz="2800" dirty="0" err="1" smtClean="0"/>
              <a:t>cgi</a:t>
            </a:r>
            <a:r>
              <a:rPr lang="en-US" sz="2800" dirty="0" smtClean="0"/>
              <a:t>-bin</a:t>
            </a:r>
          </a:p>
          <a:p>
            <a:pPr>
              <a:buNone/>
            </a:pPr>
            <a:endParaRPr lang="en-US" sz="2800" dirty="0" smtClean="0"/>
          </a:p>
          <a:p>
            <a:pPr>
              <a:buNone/>
            </a:pPr>
            <a:r>
              <a:rPr lang="en-US" sz="2800" dirty="0" smtClean="0"/>
              <a:t>See also:</a:t>
            </a:r>
          </a:p>
          <a:p>
            <a:pPr>
              <a:buNone/>
            </a:pPr>
            <a:r>
              <a:rPr lang="en-US" sz="2800" dirty="0" smtClean="0">
                <a:hlinkClick r:id="rId2"/>
              </a:rPr>
              <a:t>http://genome.ucsc.edu/admin/jk-install.html</a:t>
            </a:r>
            <a:endParaRPr lang="en-US" sz="2800" dirty="0" smtClean="0"/>
          </a:p>
          <a:p>
            <a:pPr>
              <a:buNone/>
            </a:pPr>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t>
            </a:r>
            <a:r>
              <a:rPr lang="en-US" dirty="0" smtClean="0"/>
              <a:t>uilding utilities</a:t>
            </a:r>
            <a:endParaRPr lang="en-US" dirty="0"/>
          </a:p>
        </p:txBody>
      </p:sp>
      <p:sp>
        <p:nvSpPr>
          <p:cNvPr id="3" name="Content Placeholder 2"/>
          <p:cNvSpPr>
            <a:spLocks noGrp="1"/>
          </p:cNvSpPr>
          <p:nvPr>
            <p:ph idx="1"/>
          </p:nvPr>
        </p:nvSpPr>
        <p:spPr/>
        <p:txBody>
          <a:bodyPr/>
          <a:lstStyle/>
          <a:p>
            <a:pPr>
              <a:buNone/>
            </a:pPr>
            <a:r>
              <a:rPr lang="en-US" dirty="0" smtClean="0"/>
              <a:t>$ </a:t>
            </a:r>
            <a:r>
              <a:rPr lang="en-US" dirty="0" err="1" smtClean="0"/>
              <a:t>cd</a:t>
            </a:r>
            <a:r>
              <a:rPr lang="en-US" dirty="0" smtClean="0"/>
              <a:t> $HOME/</a:t>
            </a:r>
            <a:r>
              <a:rPr lang="en-US" dirty="0" err="1" smtClean="0"/>
              <a:t>kent/src</a:t>
            </a:r>
            <a:endParaRPr lang="en-US" dirty="0" smtClean="0"/>
          </a:p>
          <a:p>
            <a:pPr>
              <a:buNone/>
            </a:pPr>
            <a:r>
              <a:rPr lang="en-US" dirty="0" smtClean="0"/>
              <a:t>$ make </a:t>
            </a:r>
            <a:r>
              <a:rPr lang="en-US" dirty="0" err="1" smtClean="0"/>
              <a:t>utils</a:t>
            </a:r>
            <a:r>
              <a:rPr lang="en-US" dirty="0" smtClean="0"/>
              <a:t> &gt; </a:t>
            </a:r>
            <a:r>
              <a:rPr lang="en-US" dirty="0" err="1" smtClean="0"/>
              <a:t>utils.log</a:t>
            </a:r>
            <a:r>
              <a:rPr lang="en-US" dirty="0" smtClean="0"/>
              <a:t> 2&gt;&amp;1</a:t>
            </a:r>
          </a:p>
          <a:p>
            <a:pPr>
              <a:buNone/>
            </a:pPr>
            <a:endParaRPr lang="en-US" dirty="0" smtClean="0"/>
          </a:p>
          <a:p>
            <a:pPr>
              <a:buNone/>
            </a:pPr>
            <a:r>
              <a:rPr lang="en-US" dirty="0" smtClean="0"/>
              <a:t>All results go to: $HOME/bin/$MACHTYPE/</a:t>
            </a:r>
          </a:p>
          <a:p>
            <a:pPr>
              <a:buNone/>
            </a:pPr>
            <a:endParaRPr lang="en-US" dirty="0" smtClean="0"/>
          </a:p>
          <a:p>
            <a:pPr>
              <a:buNone/>
            </a:pPr>
            <a:r>
              <a:rPr lang="en-US" dirty="0" smtClean="0"/>
              <a:t>To make results go elsewhere, create </a:t>
            </a:r>
            <a:r>
              <a:rPr lang="en-US" dirty="0" err="1" smtClean="0"/>
              <a:t>symlink</a:t>
            </a:r>
            <a:r>
              <a:rPr lang="en-US" dirty="0" smtClean="0"/>
              <a:t>:</a:t>
            </a:r>
          </a:p>
          <a:p>
            <a:pPr>
              <a:buNone/>
            </a:pPr>
            <a:r>
              <a:rPr lang="en-US" dirty="0" smtClean="0"/>
              <a:t>$HOME/bin/$MACHTYPE -&gt; /desired/path/bin</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Building a UCSC genome assembly</a:t>
            </a:r>
            <a:endParaRPr lang="en-US" dirty="0"/>
          </a:p>
        </p:txBody>
      </p:sp>
      <p:sp>
        <p:nvSpPr>
          <p:cNvPr id="3" name="Subtitle 2"/>
          <p:cNvSpPr>
            <a:spLocks noGrp="1"/>
          </p:cNvSpPr>
          <p:nvPr>
            <p:ph type="subTitle" idx="1"/>
          </p:nvPr>
        </p:nvSpPr>
        <p:spPr>
          <a:xfrm>
            <a:off x="387212" y="3886200"/>
            <a:ext cx="8348280" cy="1752600"/>
          </a:xfrm>
        </p:spPr>
        <p:txBody>
          <a:bodyPr>
            <a:normAutofit/>
          </a:bodyPr>
          <a:lstStyle/>
          <a:p>
            <a:r>
              <a:rPr lang="en-US" dirty="0" smtClean="0"/>
              <a:t>See also:</a:t>
            </a:r>
          </a:p>
          <a:p>
            <a:r>
              <a:rPr lang="en-US" sz="2000" b="1" dirty="0" err="1" smtClean="0">
                <a:solidFill>
                  <a:srgbClr val="800000"/>
                </a:solidFill>
              </a:rPr>
              <a:t>http://genomewiki.ucsc.edu/index.php/Building_a_new_genome_database</a:t>
            </a:r>
            <a:endParaRPr lang="en-US" sz="2000" b="1" dirty="0">
              <a:solidFill>
                <a:srgbClr val="8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13119</TotalTime>
  <Words>1377</Words>
  <Application>Microsoft Macintosh PowerPoint</Application>
  <PresentationFormat>On-screen Show (4:3)</PresentationFormat>
  <Paragraphs>174</Paragraphs>
  <Slides>18</Slides>
  <Notes>8</Notes>
  <HiddenSlides>0</HiddenSlides>
  <MMClips>0</MMClips>
  <ScaleCrop>false</ScaleCrop>
  <HeadingPairs>
    <vt:vector size="4" baseType="variant">
      <vt:variant>
        <vt:lpstr>Design Template</vt:lpstr>
      </vt:variant>
      <vt:variant>
        <vt:i4>1</vt:i4>
      </vt:variant>
      <vt:variant>
        <vt:lpstr>Slide Titles</vt:lpstr>
      </vt:variant>
      <vt:variant>
        <vt:i4>18</vt:i4>
      </vt:variant>
    </vt:vector>
  </HeadingPairs>
  <TitlesOfParts>
    <vt:vector size="19" baseType="lpstr">
      <vt:lpstr>Office Theme</vt:lpstr>
      <vt:lpstr>kent source build browser assembly build</vt:lpstr>
      <vt:lpstr>Shell Environment</vt:lpstr>
      <vt:lpstr>Optional Environment</vt:lpstr>
      <vt:lpstr>Where build results go to</vt:lpstr>
      <vt:lpstr>Fetch source tree</vt:lpstr>
      <vt:lpstr>makefile</vt:lpstr>
      <vt:lpstr>building CGI binaries</vt:lpstr>
      <vt:lpstr>building utilities</vt:lpstr>
      <vt:lpstr>Building a UCSC genome assembly</vt:lpstr>
      <vt:lpstr>fetch a genome</vt:lpstr>
      <vt:lpstr>many examples to choose from</vt:lpstr>
      <vt:lpstr>Slide 12</vt:lpstr>
      <vt:lpstr>typical road blocks</vt:lpstr>
      <vt:lpstr>what does makeGenomeDb.pl do ?</vt:lpstr>
      <vt:lpstr>after makeGenomeDb.pl</vt:lpstr>
      <vt:lpstr>continuing assembly build</vt:lpstr>
      <vt:lpstr>optional coordinate systems</vt:lpstr>
      <vt:lpstr>add other tracks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source build</dc:title>
  <dc:creator>Hiram Clawson</dc:creator>
  <cp:lastModifiedBy>Hiram Clawson</cp:lastModifiedBy>
  <cp:revision>5</cp:revision>
  <dcterms:created xsi:type="dcterms:W3CDTF">2009-10-05T16:55:33Z</dcterms:created>
  <dcterms:modified xsi:type="dcterms:W3CDTF">2009-10-14T19:34:34Z</dcterms:modified>
</cp:coreProperties>
</file>